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92" r:id="rId3"/>
    <p:sldId id="257" r:id="rId4"/>
    <p:sldId id="345" r:id="rId5"/>
    <p:sldId id="357" r:id="rId6"/>
    <p:sldId id="346" r:id="rId7"/>
    <p:sldId id="359" r:id="rId8"/>
    <p:sldId id="384" r:id="rId9"/>
    <p:sldId id="297" r:id="rId10"/>
    <p:sldId id="347" r:id="rId11"/>
    <p:sldId id="305" r:id="rId12"/>
    <p:sldId id="317" r:id="rId13"/>
    <p:sldId id="307" r:id="rId14"/>
    <p:sldId id="348" r:id="rId15"/>
    <p:sldId id="349" r:id="rId16"/>
    <p:sldId id="350" r:id="rId17"/>
    <p:sldId id="352" r:id="rId18"/>
    <p:sldId id="386" r:id="rId19"/>
    <p:sldId id="387" r:id="rId20"/>
    <p:sldId id="351" r:id="rId21"/>
    <p:sldId id="353" r:id="rId22"/>
    <p:sldId id="354" r:id="rId23"/>
    <p:sldId id="356" r:id="rId24"/>
    <p:sldId id="388" r:id="rId25"/>
    <p:sldId id="390" r:id="rId26"/>
    <p:sldId id="3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3"/>
    <p:restoredTop sz="88519"/>
  </p:normalViewPr>
  <p:slideViewPr>
    <p:cSldViewPr snapToGrid="0">
      <p:cViewPr varScale="1">
        <p:scale>
          <a:sx n="135" d="100"/>
          <a:sy n="135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BB0F3-9605-8E4F-9EA7-7EAD2B944C41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06BE0-94D3-A643-B254-1CD4A226E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6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“Different environmental vectors drive sample divergence in different regions”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These two plots 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locations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environmental</a:t>
            </a:r>
            <a:r>
              <a:rPr lang="zh-CN" altLang="en-US" dirty="0"/>
              <a:t> </a:t>
            </a:r>
            <a:r>
              <a:rPr lang="en-US" altLang="zh-CN" dirty="0"/>
              <a:t>vectors.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angle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environmental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tell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angle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stronger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environmental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samples.</a:t>
            </a:r>
            <a:r>
              <a:rPr lang="zh-CN" altLang="en-US" dirty="0"/>
              <a:t> 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longer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stronger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09206-78DE-344C-BFBB-BEBA9D25D1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43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local SHAP value to see what is the good prediction sample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06BE0-94D3-A643-B254-1CD4A226E6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4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the variables show up in CA driving the cases might show up in other states if they have better reporting</a:t>
            </a:r>
          </a:p>
          <a:p>
            <a:endParaRPr lang="en-US" dirty="0"/>
          </a:p>
          <a:p>
            <a:r>
              <a:rPr lang="en-US" dirty="0"/>
              <a:t>Why the data I collect is good, how can I find a better data to predict unless the magic model can predict it. What data need and what data has to be now to be able to collect to predict!</a:t>
            </a:r>
          </a:p>
          <a:p>
            <a:endParaRPr lang="en-US" dirty="0"/>
          </a:p>
          <a:p>
            <a:r>
              <a:rPr lang="en-US" dirty="0"/>
              <a:t>Adding more general information for slides to get interests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06BE0-94D3-A643-B254-1CD4A226E6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5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The circadian rhythm is also essential for </a:t>
            </a:r>
            <a:r>
              <a:rPr lang="en-US" sz="1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diapause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417BE-B3C9-DE41-8116-EFA925179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9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Histogram-Based Binning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is an efficient variant of gradient boosting machines (GBMs)</a:t>
            </a: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Gradient boosting involves creating a predictive model by combining the predictions from multiple decision trees. The model starts with a base prediction (often the mean of the target variable for regression tasks) and sequentially adds new trees that predict the residuals or errors of the previous trees.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Unlike standard gradient boosting machines (GBMs) that consider every unique value when looking for the best split, HGBRT algorithms bin the continuous feature values into discrete bins, much like a histogram. This significantly reduces the number of potential splits to evaluate and speeds up the computation.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SGLMMs: Spatial Aspect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The "spatial" in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SpatialGLMMs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refers to the inclusion of spatial correlation among observations. This means that observations closer together are more likely to be similar than observations further apart.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SpatialGLMMs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can model this with spatial random effects or by including a spatial correlation structure in the random effects.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417BE-B3C9-DE41-8116-EFA925179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9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0E0E0E"/>
                </a:solidFill>
                <a:effectLst/>
                <a:latin typeface=".AppleSystemUIFont"/>
              </a:rPr>
              <a:t>Downsample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 the majority class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by randomly selecting samples without replacement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replace=False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) to match the size of the minority class.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417BE-B3C9-DE41-8116-EFA925179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06BE0-94D3-A643-B254-1CD4A226E6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7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svm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06BE0-94D3-A643-B254-1CD4A226E6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54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results. for predicting the result. </a:t>
            </a:r>
          </a:p>
          <a:p>
            <a:r>
              <a:rPr lang="en-US" dirty="0"/>
              <a:t>Not force the positive results but write what you can do with this data</a:t>
            </a:r>
          </a:p>
          <a:p>
            <a:r>
              <a:rPr lang="en-US" dirty="0"/>
              <a:t>The two best years might be the overfitting data.</a:t>
            </a:r>
          </a:p>
          <a:p>
            <a:endParaRPr lang="en-US" dirty="0"/>
          </a:p>
          <a:p>
            <a:r>
              <a:rPr lang="en-US" dirty="0"/>
              <a:t>what is the good about the year data recordings.</a:t>
            </a:r>
          </a:p>
          <a:p>
            <a:endParaRPr lang="en-US" dirty="0"/>
          </a:p>
          <a:p>
            <a:r>
              <a:rPr lang="en-US" dirty="0"/>
              <a:t>write a negative result paper.</a:t>
            </a:r>
          </a:p>
          <a:p>
            <a:endParaRPr lang="en-US" dirty="0"/>
          </a:p>
          <a:p>
            <a:r>
              <a:rPr lang="en-US" dirty="0"/>
              <a:t>2023 Paper of the London. Prediction Worldwide, </a:t>
            </a:r>
          </a:p>
          <a:p>
            <a:endParaRPr lang="en-US" dirty="0"/>
          </a:p>
          <a:p>
            <a:r>
              <a:rPr lang="en-US" dirty="0"/>
              <a:t>1. are you sure the test data we choose are </a:t>
            </a:r>
            <a:r>
              <a:rPr lang="en-US" dirty="0" err="1"/>
              <a:t>legitment</a:t>
            </a:r>
            <a:r>
              <a:rPr lang="en-US" dirty="0"/>
              <a:t> for using as testing data. 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06BE0-94D3-A643-B254-1CD4A226E6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3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Good points for data collecting recommendation. </a:t>
            </a:r>
          </a:p>
          <a:p>
            <a:r>
              <a:rPr lang="en-US" dirty="0"/>
              <a:t>demonstrate the data is working for the WNV to reporting. Maybe how to suggest the data collecting report!</a:t>
            </a:r>
          </a:p>
          <a:p>
            <a:endParaRPr lang="en-US" dirty="0"/>
          </a:p>
          <a:p>
            <a:r>
              <a:rPr lang="en-US" dirty="0"/>
              <a:t>2. Should adding the review of data collecting!</a:t>
            </a:r>
          </a:p>
          <a:p>
            <a:endParaRPr lang="en-US" dirty="0"/>
          </a:p>
          <a:p>
            <a:r>
              <a:rPr lang="en-US" dirty="0"/>
              <a:t>3. Explaining the model reusable. </a:t>
            </a:r>
          </a:p>
          <a:p>
            <a:r>
              <a:rPr lang="en-US" dirty="0"/>
              <a:t>Adding paragraphs to talk about how to make data accessible!</a:t>
            </a:r>
          </a:p>
          <a:p>
            <a:r>
              <a:rPr lang="en-US" dirty="0"/>
              <a:t>how can </a:t>
            </a:r>
            <a:r>
              <a:rPr lang="en-US" dirty="0" err="1"/>
              <a:t>i</a:t>
            </a:r>
            <a:r>
              <a:rPr lang="en-US" dirty="0"/>
              <a:t> accurate to make people to available to implement the models and data!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06BE0-94D3-A643-B254-1CD4A226E6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4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Easy Analogy: 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The Team Project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Prediction = Final Grade: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Imagine a project grade.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Features = Team Members: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Each team member (feature) contributes to the grade.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SHAP Values = Contribution Scores: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SHAP tells you how much each member contributed to the final grade.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06BE0-94D3-A643-B254-1CD4A226E6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9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5005-1CEE-BC22-2AF4-ABAF15C89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0CF20-5884-92AC-D789-B2ECDB2A4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27037-71F8-75CE-19B1-7E7B1757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C2DA-4EC7-E642-BCA8-B07D99B5639C}" type="datetime1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65C41-217F-6D2E-A395-7409EFB5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70AE8-7C47-3469-B071-1FCD34C9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6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270A-7608-F518-19F6-1A646D5C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924D1-333A-69FA-D9B1-7AFB3F89E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92BA7-E949-2D33-4A7A-17F70FB4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B53-E1D0-BA4A-9576-9B53683A38F6}" type="datetime1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37C3-1437-986B-A177-8FF28A7D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4905E-BD1C-5919-1F5F-56EA1038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16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C10983-DD40-923F-8FEA-D15795006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A4104-7FF4-C3F8-CEAB-C045A38B5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6587-9354-7260-F7DD-0E4DFE81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2D11-08B5-F844-B9CF-119F523CECEF}" type="datetime1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F44D-7720-1E8F-538F-47D1443C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922EC-7900-CE93-D21D-E37FAA74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5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B55B-F5BF-453B-7C98-111D9CDF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0F424-D25C-52FB-05EA-EB6B1839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3AFF-6F95-8ACB-4058-D70587F6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C544-D989-0645-B322-51A54A13063E}" type="datetime1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1C414-A242-61AD-AB30-390CD38E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90E8-9F16-16D7-73FD-AFB3C2BF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1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0D3D-B1F1-E7F7-9E4C-84D31864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EFB8C-0441-FE30-5AAC-EF1A9BAC3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2C46E-A160-19D2-5E5B-2277D34E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E209-F48D-C24A-B14A-D3EFDAB69BBD}" type="datetime1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3739E-9CF5-7B15-DD76-643A363E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E4FE-522C-3B08-1ACC-CEE39E0C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63D0-7BBF-0E5F-0DFC-F20FF1C9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A5A1-E6E3-6FCA-553F-58AE34249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41B31-AF5D-53BE-96E9-B4B67854D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66B-84F2-36D1-ADDC-C3E8B0B2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BB44-AA88-D74D-91BB-517CD8087EFA}" type="datetime1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DC705-90E0-D0FB-DDC2-C1D25AA4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9748E-567F-F15F-6BC5-697C6B64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3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04511-DB7B-5783-106B-F6BFC156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9354-7D54-8BA0-4496-D799B09C6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88AE9-2587-D8E2-BD83-4AF102CD0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B9C7E-3C5A-D40B-3120-AC2E5486F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97B3E-71E7-0EB1-71F7-0A765270D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BA656-12C6-9409-06EA-26F3E5DC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17C8-CBFD-D24E-85E1-3795A2E80901}" type="datetime1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BB74C-D2B2-72C3-2CE7-E1754E871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9828C-BF4C-A616-8B48-5873118A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1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2D0B-3E40-0F63-9EF2-2D0E7E38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F9598-288E-9C4F-1D6A-DC739A89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F6D8-BFB6-1F47-8339-7F324FD483C8}" type="datetime1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3E443-6FC5-BF85-7DA0-78396E4C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04163-4046-25AD-1DEB-915CCE2E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7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5ED9C-0E90-A6D9-9067-9A5D7234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4408-8D7D-054D-B5A4-A93075953319}" type="datetime1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E6613-974B-E097-FC56-2EB433DE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F3A57-9C41-0377-ADFE-4D67530E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8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1E8E-2D22-DF31-4226-A52AF609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C5CD7-A2A4-EB84-A5EA-6382C1C1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68D06-CEA7-B023-6FA7-95FAC1DF4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92220-B548-DF1A-01EA-16327771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A94BB-A5E0-F841-9989-B26A683859DA}" type="datetime1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C3B4-9EA1-929E-E591-090FBE2A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262EC-4103-C00F-51CA-503E8F8F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F193-C6FC-9B63-F187-3AB541F0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5CF8F2-E507-91C8-DBEF-9DAED06FF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4D4D1-B8D5-142A-D5AF-2285544B8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D00CF-99AA-0CA3-FFD1-1FBD5E87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DA94-8D38-C14D-B5B8-666B70DC1DC5}" type="datetime1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FA606-BD63-2309-E5DD-995F99ED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6445E-539C-ACDE-C943-FADEB471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16F55-5F9A-0BE6-B61A-88DEBB85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291D8-6789-3EDA-5A42-C36CDAB84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CD7D-E1F7-8ACA-F547-60007FD25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4BE756-D911-5341-9166-CEBB8AD92D83}" type="datetime1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FC1D-CE5C-582F-47A8-0D54AD9E6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A6CC9-D6A6-A2B8-7BB8-A63797BA9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BAA1EA-1BF5-D742-980C-8A53187B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ar.charlotte.edu/calendars-schedules/academic-year-fall-2024-summer-2025#spring-2025-ful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metabo1206049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7674-B1C2-E5E1-1C75-772ABB693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Dissertation Committee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46901-2641-D54C-43C5-8132CCD18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Eric Liao</a:t>
            </a:r>
          </a:p>
          <a:p>
            <a:r>
              <a:rPr lang="en-US" dirty="0"/>
              <a:t>December 12, 2024</a:t>
            </a:r>
          </a:p>
        </p:txBody>
      </p:sp>
    </p:spTree>
    <p:extLst>
      <p:ext uri="{BB962C8B-B14F-4D97-AF65-F5344CB8AC3E}">
        <p14:creationId xmlns:p14="http://schemas.microsoft.com/office/powerpoint/2010/main" val="388090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D90D-9E19-7127-AF09-CC4AF9C6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0" y="210261"/>
            <a:ext cx="11897710" cy="1325563"/>
          </a:xfrm>
        </p:spPr>
        <p:txBody>
          <a:bodyPr/>
          <a:lstStyle/>
          <a:p>
            <a:r>
              <a:rPr lang="en-US" dirty="0"/>
              <a:t>Chapter 3: WNV Prediction – Review Previous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6190-F31A-D66F-893B-E9E92C31C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87" y="1690688"/>
            <a:ext cx="6918434" cy="2031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National-wise prediction with CDC data.</a:t>
            </a:r>
          </a:p>
          <a:p>
            <a:pPr lvl="1"/>
            <a:r>
              <a:rPr lang="en-US" dirty="0"/>
              <a:t>Issues:</a:t>
            </a:r>
          </a:p>
          <a:p>
            <a:pPr lvl="2"/>
            <a:r>
              <a:rPr lang="en-US" altLang="zh-CN" dirty="0"/>
              <a:t>Inconsistency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</a:p>
          <a:p>
            <a:pPr lvl="2"/>
            <a:r>
              <a:rPr lang="en-US" altLang="zh-CN" sz="2000" dirty="0"/>
              <a:t>Significant</a:t>
            </a:r>
            <a:r>
              <a:rPr lang="zh-CN" altLang="en-US" sz="2000" dirty="0"/>
              <a:t> </a:t>
            </a:r>
            <a:r>
              <a:rPr lang="en-US" altLang="zh-CN" sz="2000" dirty="0"/>
              <a:t>Class</a:t>
            </a:r>
            <a:r>
              <a:rPr lang="zh-CN" altLang="en-US" sz="2000" dirty="0"/>
              <a:t> </a:t>
            </a:r>
            <a:r>
              <a:rPr lang="en-US" altLang="zh-CN" sz="2000" dirty="0"/>
              <a:t>Imbalance</a:t>
            </a:r>
          </a:p>
          <a:p>
            <a:pPr lvl="2"/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Granularity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(only</a:t>
            </a:r>
            <a:r>
              <a:rPr lang="zh-CN" altLang="en-US" sz="2000" dirty="0"/>
              <a:t> </a:t>
            </a:r>
            <a:r>
              <a:rPr lang="en-US" altLang="zh-CN" sz="2000" dirty="0"/>
              <a:t>yearly,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weekly</a:t>
            </a:r>
            <a:r>
              <a:rPr lang="zh-CN" altLang="en-US" sz="2000" dirty="0"/>
              <a:t> </a:t>
            </a:r>
            <a:r>
              <a:rPr lang="en-US" altLang="zh-CN" sz="2000" dirty="0"/>
              <a:t>/</a:t>
            </a:r>
            <a:r>
              <a:rPr lang="zh-CN" altLang="en-US" sz="2000" dirty="0"/>
              <a:t> </a:t>
            </a:r>
            <a:r>
              <a:rPr lang="en-US" altLang="zh-CN" sz="2000" dirty="0"/>
              <a:t>monthly)</a:t>
            </a:r>
          </a:p>
          <a:p>
            <a:pPr lvl="2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BF8554-E557-655F-4DEA-E312B7154356}"/>
              </a:ext>
            </a:extLst>
          </p:cNvPr>
          <p:cNvSpPr txBox="1">
            <a:spLocks/>
          </p:cNvSpPr>
          <p:nvPr/>
        </p:nvSpPr>
        <p:spPr>
          <a:xfrm>
            <a:off x="838200" y="4032086"/>
            <a:ext cx="6918434" cy="2484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Solutions I tried:</a:t>
            </a:r>
          </a:p>
          <a:p>
            <a:pPr lvl="1"/>
            <a:r>
              <a:rPr lang="en-US" sz="2000" dirty="0"/>
              <a:t>Subsampling techniques to address class imbalance</a:t>
            </a:r>
          </a:p>
          <a:p>
            <a:pPr lvl="1"/>
            <a:r>
              <a:rPr lang="en-US" sz="2000" dirty="0"/>
              <a:t>Build Models on each state</a:t>
            </a:r>
          </a:p>
          <a:p>
            <a:pPr lvl="1"/>
            <a:r>
              <a:rPr lang="en-US" sz="2000" dirty="0"/>
              <a:t>Predict animal cases (horse, birds, mosquitoes)</a:t>
            </a:r>
          </a:p>
          <a:p>
            <a:pPr lvl="1"/>
            <a:r>
              <a:rPr lang="en-US" sz="2000" dirty="0"/>
              <a:t>Focus on the states which have better data granularity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11A2C-CB10-2DCA-79AE-5C3E3455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450" y="1535824"/>
            <a:ext cx="2515823" cy="2933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D712FA-9383-964A-FF04-917F5EDEFEDA}"/>
              </a:ext>
            </a:extLst>
          </p:cNvPr>
          <p:cNvSpPr txBox="1"/>
          <p:nvPr/>
        </p:nvSpPr>
        <p:spPr>
          <a:xfrm>
            <a:off x="9367520" y="4561840"/>
            <a:ext cx="2562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Figure:</a:t>
            </a:r>
            <a:r>
              <a:rPr lang="zh-CN" altLang="en-US" sz="1400" dirty="0"/>
              <a:t> </a:t>
            </a:r>
            <a:r>
              <a:rPr lang="en-US" altLang="zh-CN" sz="1400" dirty="0"/>
              <a:t>WNV</a:t>
            </a:r>
            <a:r>
              <a:rPr lang="zh-CN" altLang="en-US" sz="1400" dirty="0"/>
              <a:t> </a:t>
            </a:r>
            <a:r>
              <a:rPr lang="en-US" altLang="zh-CN" sz="1400" dirty="0"/>
              <a:t>cases</a:t>
            </a:r>
            <a:r>
              <a:rPr lang="zh-CN" altLang="en-US" sz="1400" dirty="0"/>
              <a:t> </a:t>
            </a:r>
            <a:r>
              <a:rPr lang="en-US" altLang="zh-CN" sz="1400" dirty="0"/>
              <a:t>distribution</a:t>
            </a:r>
            <a:endParaRPr lang="en-US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E27108-97AE-C500-3F7C-F2C03E3C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47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0DE10-88B3-5CFF-2912-B993D17BF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1060063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We tried many models for the national data prediction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A6F4F2-B4DE-3232-2ED5-A0FC78EDA776}"/>
              </a:ext>
            </a:extLst>
          </p:cNvPr>
          <p:cNvGraphicFramePr>
            <a:graphicFrameLocks noGrp="1"/>
          </p:cNvGraphicFramePr>
          <p:nvPr/>
        </p:nvGraphicFramePr>
        <p:xfrm>
          <a:off x="432225" y="2286440"/>
          <a:ext cx="11327551" cy="3811867"/>
        </p:xfrm>
        <a:graphic>
          <a:graphicData uri="http://schemas.openxmlformats.org/drawingml/2006/table">
            <a:tbl>
              <a:tblPr firstRow="1" bandRow="1"/>
              <a:tblGrid>
                <a:gridCol w="2000222">
                  <a:extLst>
                    <a:ext uri="{9D8B030D-6E8A-4147-A177-3AD203B41FA5}">
                      <a16:colId xmlns:a16="http://schemas.microsoft.com/office/drawing/2014/main" val="103904717"/>
                    </a:ext>
                  </a:extLst>
                </a:gridCol>
                <a:gridCol w="2399562">
                  <a:extLst>
                    <a:ext uri="{9D8B030D-6E8A-4147-A177-3AD203B41FA5}">
                      <a16:colId xmlns:a16="http://schemas.microsoft.com/office/drawing/2014/main" val="4292583530"/>
                    </a:ext>
                  </a:extLst>
                </a:gridCol>
                <a:gridCol w="2616868">
                  <a:extLst>
                    <a:ext uri="{9D8B030D-6E8A-4147-A177-3AD203B41FA5}">
                      <a16:colId xmlns:a16="http://schemas.microsoft.com/office/drawing/2014/main" val="1767530882"/>
                    </a:ext>
                  </a:extLst>
                </a:gridCol>
                <a:gridCol w="2065603">
                  <a:extLst>
                    <a:ext uri="{9D8B030D-6E8A-4147-A177-3AD203B41FA5}">
                      <a16:colId xmlns:a16="http://schemas.microsoft.com/office/drawing/2014/main" val="428486815"/>
                    </a:ext>
                  </a:extLst>
                </a:gridCol>
                <a:gridCol w="2245296">
                  <a:extLst>
                    <a:ext uri="{9D8B030D-6E8A-4147-A177-3AD203B41FA5}">
                      <a16:colId xmlns:a16="http://schemas.microsoft.com/office/drawing/2014/main" val="2356776129"/>
                    </a:ext>
                  </a:extLst>
                </a:gridCol>
              </a:tblGrid>
              <a:tr h="3378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0451" marR="60451" marT="60451" marB="6045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Rationale for Selection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069384"/>
                  </a:ext>
                </a:extLst>
              </a:tr>
              <a:tr h="5187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 Forest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Ensemble learning, multiple decision trees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Robustness, handles non-linear data and missing data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Robust, handles missing values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Complex, reduced interpretability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166267"/>
                  </a:ext>
                </a:extLst>
              </a:tr>
              <a:tr h="5187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Finds hyperplane separating classes in feature space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High-dimensional effectiveness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Performs well in high-dimensional spaces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Complex parameter tuning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493702"/>
                  </a:ext>
                </a:extLst>
              </a:tr>
              <a:tr h="5187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Neural Network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Computing system for pattern recognition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Learns complex relationships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Exceptional pattern recognition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Proneness to overfitting, “black box”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314885"/>
                  </a:ext>
                </a:extLst>
              </a:tr>
              <a:tr h="5187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Ensemble Model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Combines Random Forest with Autoregression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Leverages both strengths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Integrates spatial and temporal analysis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Constraints on temporal data structure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181661"/>
                  </a:ext>
                </a:extLst>
              </a:tr>
              <a:tr h="88037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 err="1">
                          <a:effectLst/>
                          <a:latin typeface="+mn-lt"/>
                        </a:rPr>
                        <a:t>HistogramGBRT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tilize decision trees built on a histogram-based discretization of continuous features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Efficiency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handle large datasets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dirty="0">
                          <a:effectLst/>
                          <a:latin typeface="+mn-lt"/>
                        </a:rPr>
                        <a:t>regression</a:t>
                      </a:r>
                      <a:r>
                        <a:rPr lang="zh-CN" alt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200" dirty="0">
                          <a:effectLst/>
                          <a:latin typeface="+mn-lt"/>
                        </a:rPr>
                        <a:t>and</a:t>
                      </a:r>
                      <a:r>
                        <a:rPr lang="zh-CN" alt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200" dirty="0">
                          <a:effectLst/>
                          <a:latin typeface="+mn-lt"/>
                        </a:rPr>
                        <a:t>classification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 learning process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Robust, handles missing values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dirty="0">
                          <a:effectLst/>
                          <a:latin typeface="+mn-lt"/>
                        </a:rPr>
                        <a:t>Complex,</a:t>
                      </a:r>
                      <a:r>
                        <a:rPr lang="zh-CN" altLang="en-US" sz="1200" dirty="0">
                          <a:effectLst/>
                          <a:latin typeface="+mn-lt"/>
                        </a:rPr>
                        <a:t>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25628"/>
                  </a:ext>
                </a:extLst>
              </a:tr>
              <a:tr h="5187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SpatialGLMMs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Extend GLMs with spatially correlated random effects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Models' spatial correlation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Accurate spatial dependencies modeling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Complex interpretation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0451" marR="60451" marT="60451" marB="6045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7207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F7F77-71F5-EB4E-56B5-DFB87DEE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3FE9-1C3B-0F7F-31BE-6BA14550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altLang="zh-CN" sz="4000" dirty="0"/>
              <a:t>National</a:t>
            </a:r>
            <a:r>
              <a:rPr lang="zh-CN" altLang="en-US" sz="4000" dirty="0"/>
              <a:t> </a:t>
            </a:r>
            <a:r>
              <a:rPr lang="en-US" altLang="zh-CN" sz="4000" dirty="0"/>
              <a:t>Model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Not</a:t>
            </a:r>
            <a:r>
              <a:rPr lang="zh-CN" altLang="en-US" sz="4000" dirty="0"/>
              <a:t> </a:t>
            </a:r>
            <a:r>
              <a:rPr lang="en-US" altLang="zh-CN" sz="4000" dirty="0"/>
              <a:t>Work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CFC8C-F3C9-C3F3-B66E-E0F52C8AEF83}"/>
              </a:ext>
            </a:extLst>
          </p:cNvPr>
          <p:cNvSpPr txBox="1"/>
          <p:nvPr/>
        </p:nvSpPr>
        <p:spPr>
          <a:xfrm>
            <a:off x="2551352" y="1834391"/>
            <a:ext cx="83558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subsampling to down-sample majority class (0 cases) for </a:t>
            </a:r>
          </a:p>
          <a:p>
            <a:pPr defTabSz="841248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 national and individual state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D1019-3E1B-8F17-A194-FC641ADB5ECB}"/>
              </a:ext>
            </a:extLst>
          </p:cNvPr>
          <p:cNvSpPr txBox="1"/>
          <p:nvPr/>
        </p:nvSpPr>
        <p:spPr>
          <a:xfrm>
            <a:off x="880214" y="3167309"/>
            <a:ext cx="4334520" cy="29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28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 results for national disease count performance</a:t>
            </a:r>
            <a:endParaRPr lang="en-US" sz="1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75CA33-8483-4739-7D2D-913B87FF19E4}"/>
              </a:ext>
            </a:extLst>
          </p:cNvPr>
          <p:cNvGraphicFramePr>
            <a:graphicFrameLocks noGrp="1"/>
          </p:cNvGraphicFramePr>
          <p:nvPr/>
        </p:nvGraphicFramePr>
        <p:xfrm>
          <a:off x="1054724" y="3677980"/>
          <a:ext cx="3892119" cy="2225040"/>
        </p:xfrm>
        <a:graphic>
          <a:graphicData uri="http://schemas.openxmlformats.org/drawingml/2006/table">
            <a:tbl>
              <a:tblPr/>
              <a:tblGrid>
                <a:gridCol w="1840844">
                  <a:extLst>
                    <a:ext uri="{9D8B030D-6E8A-4147-A177-3AD203B41FA5}">
                      <a16:colId xmlns:a16="http://schemas.microsoft.com/office/drawing/2014/main" val="1376669565"/>
                    </a:ext>
                  </a:extLst>
                </a:gridCol>
                <a:gridCol w="890731">
                  <a:extLst>
                    <a:ext uri="{9D8B030D-6E8A-4147-A177-3AD203B41FA5}">
                      <a16:colId xmlns:a16="http://schemas.microsoft.com/office/drawing/2014/main" val="1675292583"/>
                    </a:ext>
                  </a:extLst>
                </a:gridCol>
                <a:gridCol w="1160544">
                  <a:extLst>
                    <a:ext uri="{9D8B030D-6E8A-4147-A177-3AD203B41FA5}">
                      <a16:colId xmlns:a16="http://schemas.microsoft.com/office/drawing/2014/main" val="3507119789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MSE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aseline="30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447591"/>
                  </a:ext>
                </a:extLst>
              </a:tr>
              <a:tr h="363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Linear Regression</a:t>
                      </a: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82.82</a:t>
                      </a: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64594"/>
                  </a:ext>
                </a:extLst>
              </a:tr>
              <a:tr h="3363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 Forest</a:t>
                      </a:r>
                      <a:r>
                        <a:rPr lang="en-US" sz="1600" b="0" i="0" u="none" strike="noStrike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aseline="300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84.28 </a:t>
                      </a: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5777"/>
                  </a:ext>
                </a:extLst>
              </a:tr>
              <a:tr h="3363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  <a:latin typeface="+mn-lt"/>
                        </a:rPr>
                        <a:t>HistogramGBRT</a:t>
                      </a:r>
                      <a:r>
                        <a:rPr lang="en-US" sz="1600" b="0" i="0" u="none" strike="noStrike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  <a:latin typeface="+mn-lt"/>
                        </a:rPr>
                        <a:t>85.2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  <a:latin typeface="+mn-lt"/>
                        </a:rPr>
                        <a:t>0.04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65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SVM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80.5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221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Baseline Model </a:t>
                      </a:r>
                      <a:r>
                        <a:rPr lang="en-US" sz="1600" b="0" i="0" u="none" strike="noStrike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88.8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-1.05e-07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6637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8954A6-D739-D550-4060-F0743A89D7F1}"/>
              </a:ext>
            </a:extLst>
          </p:cNvPr>
          <p:cNvSpPr txBox="1"/>
          <p:nvPr/>
        </p:nvSpPr>
        <p:spPr>
          <a:xfrm>
            <a:off x="6462585" y="3348073"/>
            <a:ext cx="4631076" cy="29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28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Resampling results for national disease count performance</a:t>
            </a:r>
            <a:endParaRPr lang="en-US" sz="1400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61F5F6-B78D-66FB-0317-BE9484F96275}"/>
              </a:ext>
            </a:extLst>
          </p:cNvPr>
          <p:cNvGraphicFramePr>
            <a:graphicFrameLocks noGrp="1"/>
          </p:cNvGraphicFramePr>
          <p:nvPr/>
        </p:nvGraphicFramePr>
        <p:xfrm>
          <a:off x="7085277" y="3863400"/>
          <a:ext cx="3697385" cy="1854200"/>
        </p:xfrm>
        <a:graphic>
          <a:graphicData uri="http://schemas.openxmlformats.org/drawingml/2006/table">
            <a:tbl>
              <a:tblPr/>
              <a:tblGrid>
                <a:gridCol w="2054102">
                  <a:extLst>
                    <a:ext uri="{9D8B030D-6E8A-4147-A177-3AD203B41FA5}">
                      <a16:colId xmlns:a16="http://schemas.microsoft.com/office/drawing/2014/main" val="3809544408"/>
                    </a:ext>
                  </a:extLst>
                </a:gridCol>
                <a:gridCol w="993921">
                  <a:extLst>
                    <a:ext uri="{9D8B030D-6E8A-4147-A177-3AD203B41FA5}">
                      <a16:colId xmlns:a16="http://schemas.microsoft.com/office/drawing/2014/main" val="3257059873"/>
                    </a:ext>
                  </a:extLst>
                </a:gridCol>
                <a:gridCol w="649362">
                  <a:extLst>
                    <a:ext uri="{9D8B030D-6E8A-4147-A177-3AD203B41FA5}">
                      <a16:colId xmlns:a16="http://schemas.microsoft.com/office/drawing/2014/main" val="3714032892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MSE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aseline="30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356884"/>
                  </a:ext>
                </a:extLst>
              </a:tr>
              <a:tr h="363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Linear Regression</a:t>
                      </a: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314.90</a:t>
                      </a: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45877"/>
                  </a:ext>
                </a:extLst>
              </a:tr>
              <a:tr h="3363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 Forest</a:t>
                      </a:r>
                      <a:r>
                        <a:rPr lang="en-US" sz="1600" b="0" i="0" u="none" strike="noStrike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325.12 </a:t>
                      </a: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339911"/>
                  </a:ext>
                </a:extLst>
              </a:tr>
              <a:tr h="3363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  <a:latin typeface="+mn-lt"/>
                        </a:rPr>
                        <a:t>HistogramGBRT</a:t>
                      </a:r>
                      <a:r>
                        <a:rPr lang="en-US" sz="1600" b="0" i="0" u="none" strike="noStrike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  <a:latin typeface="+mn-lt"/>
                        </a:rPr>
                        <a:t>311.34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  <a:latin typeface="+mn-lt"/>
                        </a:rPr>
                        <a:t>0.09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32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SVM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309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71908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3EB9BD1-9338-BE1C-39E0-4C3E67B9BAD7}"/>
              </a:ext>
            </a:extLst>
          </p:cNvPr>
          <p:cNvSpPr txBox="1"/>
          <p:nvPr/>
        </p:nvSpPr>
        <p:spPr>
          <a:xfrm>
            <a:off x="4496662" y="6184179"/>
            <a:ext cx="5789444" cy="565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288" dirty="0">
                <a:solidFill>
                  <a:srgbClr val="B30000"/>
                </a:solidFill>
              </a:rPr>
              <a:t>1</a:t>
            </a:r>
            <a:r>
              <a:rPr lang="en-US" sz="1288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88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 MSE and Q</a:t>
            </a:r>
            <a:r>
              <a:rPr lang="en-US" sz="1288" kern="1200" baseline="300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288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is average results of 100 run</a:t>
            </a:r>
          </a:p>
          <a:p>
            <a:pPr defTabSz="841248">
              <a:spcAft>
                <a:spcPts val="600"/>
              </a:spcAft>
            </a:pPr>
            <a:r>
              <a:rPr lang="en-US" sz="1288" dirty="0">
                <a:solidFill>
                  <a:srgbClr val="B30000"/>
                </a:solidFill>
              </a:rPr>
              <a:t>2</a:t>
            </a:r>
            <a:r>
              <a:rPr lang="en-US" sz="1288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Always predict mean value</a:t>
            </a:r>
            <a:endParaRPr lang="en-US" sz="14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1A413FF-2669-1F04-DE01-8DF075908B45}"/>
              </a:ext>
            </a:extLst>
          </p:cNvPr>
          <p:cNvSpPr/>
          <p:nvPr/>
        </p:nvSpPr>
        <p:spPr>
          <a:xfrm>
            <a:off x="5214734" y="4258564"/>
            <a:ext cx="1247851" cy="585485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58D25-7CAD-9CD4-6F10-EF366BD2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3BD8-B523-61D5-1349-A14D3F2D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National Modeling for </a:t>
            </a:r>
            <a:r>
              <a:rPr lang="en-US" altLang="zh-CN" sz="4000" dirty="0"/>
              <a:t>Individual</a:t>
            </a:r>
            <a:r>
              <a:rPr lang="zh-CN" altLang="en-US" sz="4000" dirty="0"/>
              <a:t> </a:t>
            </a:r>
            <a:r>
              <a:rPr lang="en-US" altLang="zh-CN" sz="4000" dirty="0"/>
              <a:t>States</a:t>
            </a:r>
            <a:r>
              <a:rPr lang="zh-CN" altLang="en-US" sz="4000" dirty="0"/>
              <a:t> </a:t>
            </a:r>
            <a:r>
              <a:rPr lang="en-US" altLang="zh-CN" sz="4000" dirty="0"/>
              <a:t>Shows</a:t>
            </a:r>
            <a:r>
              <a:rPr lang="zh-CN" altLang="en-US" sz="4000" dirty="0"/>
              <a:t> </a:t>
            </a:r>
            <a:r>
              <a:rPr lang="en-US" altLang="zh-CN" sz="4000" dirty="0"/>
              <a:t>Some</a:t>
            </a:r>
            <a:r>
              <a:rPr lang="zh-CN" altLang="en-US" sz="4000" dirty="0"/>
              <a:t> </a:t>
            </a:r>
            <a:r>
              <a:rPr lang="en-US" altLang="zh-CN" sz="4000" dirty="0"/>
              <a:t>States</a:t>
            </a:r>
            <a:r>
              <a:rPr lang="zh-CN" altLang="en-US" sz="4000" dirty="0"/>
              <a:t> </a:t>
            </a:r>
            <a:r>
              <a:rPr lang="en-US" altLang="zh-CN" sz="4000" dirty="0"/>
              <a:t>have</a:t>
            </a:r>
            <a:r>
              <a:rPr lang="zh-CN" altLang="en-US" sz="4000" dirty="0"/>
              <a:t> </a:t>
            </a:r>
            <a:r>
              <a:rPr lang="en-US" altLang="zh-CN" sz="4000" dirty="0"/>
              <a:t>Better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pic>
        <p:nvPicPr>
          <p:cNvPr id="14" name="Picture 1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347C7DC-7EA0-21D6-CCB6-0ADEFEEC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0" y="2718266"/>
            <a:ext cx="6261465" cy="3756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AD16BB-157C-6715-AFAE-97A723AD8D71}"/>
              </a:ext>
            </a:extLst>
          </p:cNvPr>
          <p:cNvSpPr txBox="1"/>
          <p:nvPr/>
        </p:nvSpPr>
        <p:spPr>
          <a:xfrm>
            <a:off x="1633666" y="1894775"/>
            <a:ext cx="9496427" cy="872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Same national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Change from modeling the whole nation to modeling on each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FA296-1AD6-9303-AB10-AE0AD1AA5F06}"/>
              </a:ext>
            </a:extLst>
          </p:cNvPr>
          <p:cNvSpPr txBox="1"/>
          <p:nvPr/>
        </p:nvSpPr>
        <p:spPr>
          <a:xfrm>
            <a:off x="3493270" y="6354020"/>
            <a:ext cx="378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Figure: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Q</a:t>
            </a:r>
            <a:r>
              <a:rPr lang="en-US" altLang="zh-CN" baseline="30000" dirty="0"/>
              <a:t>2</a:t>
            </a:r>
            <a:endParaRPr lang="en-US" baseline="30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A9BEB-92C2-144E-D93A-30F0F77D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1AA7-333B-675C-FA35-5E103EA0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changed focus to California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9D53B-4AE2-B7D1-6DB9-6283DD36E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  <a:p>
            <a:pPr lvl="1"/>
            <a:r>
              <a:rPr lang="en-US" dirty="0"/>
              <a:t>13 counties in California</a:t>
            </a:r>
          </a:p>
          <a:p>
            <a:pPr lvl="1"/>
            <a:r>
              <a:rPr lang="en-US" dirty="0"/>
              <a:t>Fresno, Kern, Los Angeles, Merced, Orange, Placer, Riverside, Sacramento, San Bernardino, San Joaquin, Solano, Stanislaus, Tulare </a:t>
            </a:r>
          </a:p>
          <a:p>
            <a:pPr lvl="1"/>
            <a:r>
              <a:rPr lang="en-US" dirty="0"/>
              <a:t>Source:</a:t>
            </a:r>
          </a:p>
          <a:p>
            <a:pPr lvl="2"/>
            <a:r>
              <a:rPr lang="en-US" dirty="0"/>
              <a:t>Web scraping from the CDPH website PDF files</a:t>
            </a:r>
          </a:p>
          <a:p>
            <a:pPr lvl="2"/>
            <a:r>
              <a:rPr lang="en-US" dirty="0"/>
              <a:t>Provided by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California Department of Public Health Vector-Borne Disease Section</a:t>
            </a:r>
          </a:p>
          <a:p>
            <a:pPr lvl="2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E9646-9157-3DE1-1801-82C45A1F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25E0-17D5-0738-4ABE-58B7AEC5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300355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Different Data Sources Have a Lot of Variance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5D0396-7999-2F78-178E-10B4BD098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485" y="3762693"/>
            <a:ext cx="5796915" cy="44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1869E4-B35A-C4E4-D95A-5F28B1169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13620"/>
              </p:ext>
            </p:extLst>
          </p:nvPr>
        </p:nvGraphicFramePr>
        <p:xfrm>
          <a:off x="883982" y="2111693"/>
          <a:ext cx="456223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700">
                  <a:extLst>
                    <a:ext uri="{9D8B030D-6E8A-4147-A177-3AD203B41FA5}">
                      <a16:colId xmlns:a16="http://schemas.microsoft.com/office/drawing/2014/main" val="5390969"/>
                    </a:ext>
                  </a:extLst>
                </a:gridCol>
                <a:gridCol w="2136531">
                  <a:extLst>
                    <a:ext uri="{9D8B030D-6E8A-4147-A177-3AD203B41FA5}">
                      <a16:colId xmlns:a16="http://schemas.microsoft.com/office/drawing/2014/main" val="3052866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CDPH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–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counties,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71.92%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3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Web-scripting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–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counties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71.54%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0177"/>
                  </a:ext>
                </a:extLst>
              </a:tr>
            </a:tbl>
          </a:graphicData>
        </a:graphic>
      </p:graphicFrame>
      <p:pic>
        <p:nvPicPr>
          <p:cNvPr id="5123" name="Picture 3">
            <a:extLst>
              <a:ext uri="{FF2B5EF4-FFF2-40B4-BE49-F238E27FC236}">
                <a16:creationId xmlns:a16="http://schemas.microsoft.com/office/drawing/2014/main" id="{7AA098FA-F2DF-4FB5-F9CD-C0470B736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02" y="863918"/>
            <a:ext cx="52578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E3DB5-8074-C556-B581-3B5F745A4BB5}"/>
              </a:ext>
            </a:extLst>
          </p:cNvPr>
          <p:cNvSpPr txBox="1"/>
          <p:nvPr/>
        </p:nvSpPr>
        <p:spPr>
          <a:xfrm>
            <a:off x="964369" y="4289853"/>
            <a:ext cx="275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Impute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87C5D-1C1A-03B9-5A52-E813A4273346}"/>
              </a:ext>
            </a:extLst>
          </p:cNvPr>
          <p:cNvSpPr txBox="1"/>
          <p:nvPr/>
        </p:nvSpPr>
        <p:spPr>
          <a:xfrm>
            <a:off x="964369" y="4887785"/>
            <a:ext cx="4051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Granularity: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month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each13</a:t>
            </a:r>
            <a:r>
              <a:rPr lang="zh-CN" altLang="en-US" dirty="0"/>
              <a:t> </a:t>
            </a:r>
            <a:r>
              <a:rPr lang="en-US" altLang="zh-CN" dirty="0"/>
              <a:t>counties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2004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FC77C-7D80-57B8-2F49-E5251CAA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4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FF77-40EC-5AC5-216E-16149D00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27604"/>
            <a:ext cx="3014505" cy="1883139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Correlations </a:t>
            </a:r>
            <a:r>
              <a:rPr lang="en-US" altLang="zh-CN" dirty="0"/>
              <a:t>b</a:t>
            </a:r>
            <a:r>
              <a:rPr lang="en-US" dirty="0"/>
              <a:t>etween </a:t>
            </a:r>
            <a:r>
              <a:rPr lang="en-US" altLang="zh-CN" dirty="0"/>
              <a:t>E</a:t>
            </a:r>
            <a:r>
              <a:rPr lang="en-US" dirty="0"/>
              <a:t>ach </a:t>
            </a:r>
            <a:r>
              <a:rPr lang="en-US" altLang="zh-CN" dirty="0"/>
              <a:t>P</a:t>
            </a:r>
            <a:r>
              <a:rPr lang="en-US" dirty="0"/>
              <a:t>air of </a:t>
            </a:r>
            <a:r>
              <a:rPr lang="en-US" altLang="zh-CN" dirty="0"/>
              <a:t>F</a:t>
            </a:r>
            <a:r>
              <a:rPr lang="en-US" dirty="0"/>
              <a:t>eatures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1564AB-0DAD-53E5-69AE-DF9D2142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79" y="0"/>
            <a:ext cx="8200850" cy="671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BDE6A-BCCE-41B5-B9EF-88C4200DB4A6}"/>
              </a:ext>
            </a:extLst>
          </p:cNvPr>
          <p:cNvSpPr txBox="1"/>
          <p:nvPr/>
        </p:nvSpPr>
        <p:spPr>
          <a:xfrm>
            <a:off x="8851870" y="672185"/>
            <a:ext cx="3542225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                       Prediction Variables</a:t>
            </a:r>
          </a:p>
          <a:p>
            <a:r>
              <a:rPr lang="en-US" sz="1400" dirty="0"/>
              <a:t>0: Avian Phylodiversity</a:t>
            </a:r>
          </a:p>
          <a:p>
            <a:r>
              <a:rPr lang="en-US" sz="1400" dirty="0"/>
              <a:t>1: Population</a:t>
            </a:r>
          </a:p>
          <a:p>
            <a:r>
              <a:rPr lang="en-US" sz="1400" dirty="0"/>
              <a:t>2: </a:t>
            </a:r>
            <a:r>
              <a:rPr lang="en-US" sz="1400" dirty="0">
                <a:solidFill>
                  <a:srgbClr val="FF0000"/>
                </a:solidFill>
              </a:rPr>
              <a:t>Oceanic Niño Index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ONI</a:t>
            </a:r>
            <a:r>
              <a:rPr lang="en-US" altLang="zh-CN" sz="1400" dirty="0">
                <a:solidFill>
                  <a:srgbClr val="FF0000"/>
                </a:solidFill>
              </a:rPr>
              <a:t>)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3: Evergreen/Deciduous Needleleaf Trees</a:t>
            </a:r>
          </a:p>
          <a:p>
            <a:r>
              <a:rPr lang="en-US" sz="1400" dirty="0"/>
              <a:t>4: Evergreen Broadleaf Trees</a:t>
            </a:r>
          </a:p>
          <a:p>
            <a:r>
              <a:rPr lang="en-US" sz="1400" dirty="0"/>
              <a:t>5: Mixed Trees</a:t>
            </a:r>
          </a:p>
          <a:p>
            <a:r>
              <a:rPr lang="en-US" sz="1400" dirty="0"/>
              <a:t>6: Shrub</a:t>
            </a:r>
          </a:p>
          <a:p>
            <a:r>
              <a:rPr lang="en-US" sz="1400" dirty="0"/>
              <a:t>7: Culture/Managed</a:t>
            </a:r>
          </a:p>
          <a:p>
            <a:r>
              <a:rPr lang="en-US" sz="1400" dirty="0"/>
              <a:t>8: Urban/Built</a:t>
            </a:r>
          </a:p>
          <a:p>
            <a:r>
              <a:rPr lang="en-US" sz="1400" dirty="0"/>
              <a:t>9: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10m eastward wind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/>
              <a:t>10: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10m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north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ward wind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11: Temperature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12: 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eaf area index for high vegetation</a:t>
            </a:r>
            <a:r>
              <a:rPr lang="en-US" sz="1400" dirty="0">
                <a:effectLst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</a:rPr>
              <a:t>13: 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eaf area index for low vegetation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14: Snow fall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15: </a:t>
            </a:r>
            <a:r>
              <a:rPr lang="en-US" sz="1400" dirty="0">
                <a:latin typeface="Times New Roman" panose="02020603050405020304" pitchFamily="18" charset="0"/>
              </a:rPr>
              <a:t>S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urface runoff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16: Total precipitation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17: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Average daylight hours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18: Human disease counts</a:t>
            </a:r>
            <a:r>
              <a:rPr lang="en-US" sz="1400" dirty="0">
                <a:effectLst/>
              </a:rPr>
              <a:t> </a:t>
            </a:r>
            <a:r>
              <a:rPr lang="en-US" sz="1400" dirty="0">
                <a:latin typeface="Times New Roman" panose="02020603050405020304" pitchFamily="18" charset="0"/>
              </a:rPr>
              <a:t> </a:t>
            </a:r>
            <a:r>
              <a:rPr lang="en-US" sz="1400" dirty="0">
                <a:effectLst/>
              </a:rPr>
              <a:t> 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EF2CF-6A8B-6351-9090-191E6C5D81AD}"/>
              </a:ext>
            </a:extLst>
          </p:cNvPr>
          <p:cNvSpPr txBox="1"/>
          <p:nvPr/>
        </p:nvSpPr>
        <p:spPr>
          <a:xfrm>
            <a:off x="151918" y="5615582"/>
            <a:ext cx="2589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</a:t>
            </a:r>
            <a:r>
              <a:rPr lang="en-US" altLang="zh-CN" dirty="0"/>
              <a:t>ure:</a:t>
            </a:r>
            <a:r>
              <a:rPr lang="en-US" dirty="0"/>
              <a:t> Kendall’s Tau correlation between each pair of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FB786-7B60-E043-D194-70F7938DE256}"/>
              </a:ext>
            </a:extLst>
          </p:cNvPr>
          <p:cNvSpPr txBox="1"/>
          <p:nvPr/>
        </p:nvSpPr>
        <p:spPr>
          <a:xfrm>
            <a:off x="3014504" y="6356350"/>
            <a:ext cx="49776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  0   </a:t>
            </a:r>
            <a:r>
              <a:rPr lang="zh-CN" altLang="en-US" sz="1100" dirty="0"/>
              <a:t> </a:t>
            </a:r>
            <a:r>
              <a:rPr lang="en-US" sz="1100" dirty="0"/>
              <a:t> 1      2     </a:t>
            </a:r>
            <a:r>
              <a:rPr lang="zh-CN" altLang="en-US" sz="1100" dirty="0"/>
              <a:t>   </a:t>
            </a:r>
            <a:r>
              <a:rPr lang="en-US" sz="1100" dirty="0"/>
              <a:t> 3     4      5    </a:t>
            </a:r>
            <a:r>
              <a:rPr lang="zh-CN" altLang="en-US" sz="1100" dirty="0"/>
              <a:t>  </a:t>
            </a:r>
            <a:r>
              <a:rPr lang="en-US" sz="1100" dirty="0"/>
              <a:t> 6      7      </a:t>
            </a:r>
            <a:r>
              <a:rPr lang="zh-CN" altLang="en-US" sz="1100" dirty="0"/>
              <a:t> </a:t>
            </a:r>
            <a:r>
              <a:rPr lang="en-US" sz="1100" dirty="0"/>
              <a:t>8     </a:t>
            </a:r>
            <a:r>
              <a:rPr lang="zh-CN" altLang="en-US" sz="1100" dirty="0"/>
              <a:t> </a:t>
            </a:r>
            <a:r>
              <a:rPr lang="en-US" sz="1100" dirty="0"/>
              <a:t>9    </a:t>
            </a:r>
            <a:r>
              <a:rPr lang="zh-CN" altLang="en-US" sz="1100" dirty="0"/>
              <a:t> </a:t>
            </a:r>
            <a:r>
              <a:rPr lang="en-US" sz="1100" dirty="0"/>
              <a:t>10   11   12  </a:t>
            </a:r>
            <a:r>
              <a:rPr lang="zh-CN" altLang="en-US" sz="1100" dirty="0"/>
              <a:t>   </a:t>
            </a:r>
            <a:r>
              <a:rPr lang="en-US" sz="1100" dirty="0"/>
              <a:t>13   14  </a:t>
            </a:r>
            <a:r>
              <a:rPr lang="zh-CN" altLang="en-US" sz="1100" dirty="0"/>
              <a:t> </a:t>
            </a:r>
            <a:r>
              <a:rPr lang="en-US" sz="1100" dirty="0"/>
              <a:t> 15   16  </a:t>
            </a:r>
            <a:r>
              <a:rPr lang="zh-CN" altLang="en-US" sz="1100" dirty="0"/>
              <a:t>  </a:t>
            </a:r>
            <a:r>
              <a:rPr lang="en-US" sz="1100" dirty="0"/>
              <a:t> 17   18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BF9D6-E93A-6151-EF35-B8359B2A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4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BE0669-8640-F853-66B2-DBE7F378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4B53-0243-4CFB-B16B-393EB8ED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7604"/>
            <a:ext cx="3002280" cy="1325563"/>
          </a:xfrm>
        </p:spPr>
        <p:txBody>
          <a:bodyPr/>
          <a:lstStyle/>
          <a:p>
            <a:r>
              <a:rPr lang="en-US" dirty="0"/>
              <a:t>CDPH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001DC2-EB06-2EB3-D327-2F1CE43C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82550"/>
            <a:ext cx="7924800" cy="64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4A804-C1BE-E900-246C-5F26B9F9A79D}"/>
              </a:ext>
            </a:extLst>
          </p:cNvPr>
          <p:cNvSpPr txBox="1"/>
          <p:nvPr/>
        </p:nvSpPr>
        <p:spPr>
          <a:xfrm>
            <a:off x="8670780" y="782061"/>
            <a:ext cx="3392267" cy="46166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Prediction Variables</a:t>
            </a:r>
          </a:p>
          <a:p>
            <a:r>
              <a:rPr lang="en-US" sz="1400" dirty="0"/>
              <a:t>0: Avian Phylodiversity</a:t>
            </a:r>
          </a:p>
          <a:p>
            <a:r>
              <a:rPr lang="en-US" sz="1400" dirty="0"/>
              <a:t>1: Population</a:t>
            </a:r>
          </a:p>
          <a:p>
            <a:r>
              <a:rPr lang="en-US" sz="1400" dirty="0"/>
              <a:t>2: Oceanic Niño Index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sz="1400" dirty="0"/>
              <a:t>ONI</a:t>
            </a:r>
            <a:r>
              <a:rPr lang="en-US" altLang="zh-CN" sz="1400" dirty="0"/>
              <a:t>)</a:t>
            </a:r>
            <a:endParaRPr lang="en-US" sz="1400" dirty="0"/>
          </a:p>
          <a:p>
            <a:r>
              <a:rPr lang="en-US" sz="1400" dirty="0"/>
              <a:t>3: Evergreen/Deciduous Needleleaf Trees</a:t>
            </a:r>
          </a:p>
          <a:p>
            <a:r>
              <a:rPr lang="en-US" sz="1400" dirty="0"/>
              <a:t>4: Evergreen Broadleaf Trees</a:t>
            </a:r>
          </a:p>
          <a:p>
            <a:r>
              <a:rPr lang="en-US" sz="1400" dirty="0"/>
              <a:t>5: Mixed Trees</a:t>
            </a:r>
          </a:p>
          <a:p>
            <a:r>
              <a:rPr lang="en-US" sz="1400" dirty="0"/>
              <a:t>6: Shrub</a:t>
            </a:r>
          </a:p>
          <a:p>
            <a:r>
              <a:rPr lang="en-US" sz="1400" dirty="0"/>
              <a:t>7: Culture/Managed</a:t>
            </a:r>
          </a:p>
          <a:p>
            <a:r>
              <a:rPr lang="en-US" sz="1400" dirty="0"/>
              <a:t>8: Urban/Built</a:t>
            </a:r>
          </a:p>
          <a:p>
            <a:r>
              <a:rPr lang="en-US" sz="1400" dirty="0"/>
              <a:t>9: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10m eastward wind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/>
              <a:t>10: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10m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north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ward wind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11: Temperature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12: 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eaf area index for high vegetation</a:t>
            </a:r>
            <a:r>
              <a:rPr lang="en-US" sz="1400" dirty="0">
                <a:effectLst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</a:rPr>
              <a:t>13: 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eaf area index for low vegetation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14: Snow fall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15: </a:t>
            </a:r>
            <a:r>
              <a:rPr lang="en-US" sz="1400" dirty="0">
                <a:latin typeface="Times New Roman" panose="02020603050405020304" pitchFamily="18" charset="0"/>
              </a:rPr>
              <a:t>S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urface runoff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16: Total precipitation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17: </a:t>
            </a:r>
            <a:r>
              <a:rPr lang="en-US" sz="1400" dirty="0">
                <a:latin typeface="Times New Roman" panose="02020603050405020304" pitchFamily="18" charset="0"/>
              </a:rPr>
              <a:t>Average daylight hours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18: Human disease counts</a:t>
            </a:r>
            <a:r>
              <a:rPr lang="en-US" sz="1400" dirty="0">
                <a:effectLst/>
              </a:rPr>
              <a:t> </a:t>
            </a:r>
            <a:r>
              <a:rPr lang="en-US" sz="1400" dirty="0">
                <a:latin typeface="Times New Roman" panose="02020603050405020304" pitchFamily="18" charset="0"/>
              </a:rPr>
              <a:t> </a:t>
            </a:r>
            <a:r>
              <a:rPr lang="en-US" sz="1400" dirty="0">
                <a:effectLst/>
              </a:rPr>
              <a:t> 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0C015-024F-2D4A-F8C1-9D201F840BD6}"/>
              </a:ext>
            </a:extLst>
          </p:cNvPr>
          <p:cNvSpPr txBox="1"/>
          <p:nvPr/>
        </p:nvSpPr>
        <p:spPr>
          <a:xfrm>
            <a:off x="3670226" y="6475968"/>
            <a:ext cx="534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Kendall’s Tau p-value between each pair of variables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FF6D7-7126-31C9-C867-656644B7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2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F4D42F-C2E9-549D-C2BA-3507D89AC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947" y="-27300"/>
            <a:ext cx="8380853" cy="68570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58150-E69D-C9D5-B8D4-437D70783DA8}"/>
              </a:ext>
            </a:extLst>
          </p:cNvPr>
          <p:cNvSpPr txBox="1"/>
          <p:nvPr/>
        </p:nvSpPr>
        <p:spPr>
          <a:xfrm>
            <a:off x="9057862" y="792546"/>
            <a:ext cx="3147102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                     Prediction Variables</a:t>
            </a:r>
          </a:p>
          <a:p>
            <a:r>
              <a:rPr lang="en-US" sz="1200" dirty="0"/>
              <a:t>0: Avian Phylodiversity</a:t>
            </a:r>
          </a:p>
          <a:p>
            <a:r>
              <a:rPr lang="en-US" sz="1200" dirty="0"/>
              <a:t>1: Population</a:t>
            </a:r>
          </a:p>
          <a:p>
            <a:r>
              <a:rPr lang="en-US" sz="1200" dirty="0"/>
              <a:t>2: Evergreen/Deciduous Needleleaf Trees</a:t>
            </a:r>
          </a:p>
          <a:p>
            <a:r>
              <a:rPr lang="en-US" sz="1200" dirty="0"/>
              <a:t>3: Evergreen Broadleaf Trees</a:t>
            </a:r>
          </a:p>
          <a:p>
            <a:r>
              <a:rPr lang="en-US" sz="1200" dirty="0"/>
              <a:t>4: Mixed Trees</a:t>
            </a:r>
          </a:p>
          <a:p>
            <a:r>
              <a:rPr lang="en-US" sz="1200" dirty="0"/>
              <a:t>5: Shrub</a:t>
            </a:r>
          </a:p>
          <a:p>
            <a:r>
              <a:rPr lang="en-US" sz="1200" dirty="0"/>
              <a:t>6: Culture/Managed</a:t>
            </a:r>
          </a:p>
          <a:p>
            <a:r>
              <a:rPr lang="en-US" sz="1200" dirty="0"/>
              <a:t>7: Urban/Built</a:t>
            </a:r>
          </a:p>
          <a:p>
            <a:r>
              <a:rPr lang="en-US" sz="1200" dirty="0"/>
              <a:t>8: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10m eastward wind</a:t>
            </a:r>
            <a:r>
              <a:rPr lang="en-US" sz="1200" dirty="0">
                <a:effectLst/>
              </a:rPr>
              <a:t> </a:t>
            </a:r>
          </a:p>
          <a:p>
            <a:r>
              <a:rPr lang="en-US" sz="1200" dirty="0"/>
              <a:t>9: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10m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north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ward wind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10: Temperature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11: L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eaf area index for high vegetation</a:t>
            </a:r>
            <a:r>
              <a:rPr lang="en-US" sz="1200" dirty="0">
                <a:effectLst/>
              </a:rPr>
              <a:t> </a:t>
            </a:r>
            <a:endParaRPr lang="en-US" sz="1200" dirty="0">
              <a:effectLst/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</a:rPr>
              <a:t>12: L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eaf area index for low vegetation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13: Snow fall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14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</a:rPr>
              <a:t>S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urface runoff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15: Total precipitation</a:t>
            </a:r>
          </a:p>
          <a:p>
            <a:r>
              <a:rPr lang="en-US" sz="1200" dirty="0">
                <a:effectLst/>
                <a:latin typeface="Times New Roman" panose="02020603050405020304" pitchFamily="18" charset="0"/>
              </a:rPr>
              <a:t>16: </a:t>
            </a:r>
            <a:r>
              <a:rPr lang="en-US" sz="1200" dirty="0">
                <a:latin typeface="Times New Roman" panose="02020603050405020304" pitchFamily="18" charset="0"/>
              </a:rPr>
              <a:t>Average daylight hours</a:t>
            </a:r>
          </a:p>
          <a:p>
            <a:r>
              <a:rPr lang="en-US" sz="1200" dirty="0">
                <a:latin typeface="Times New Roman" panose="02020603050405020304" pitchFamily="18" charset="0"/>
              </a:rPr>
              <a:t>17: 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</a:rPr>
              <a:t>Total mosquitoes' abundance</a:t>
            </a:r>
          </a:p>
          <a:p>
            <a:r>
              <a:rPr lang="en-US" sz="1200" dirty="0">
                <a:effectLst/>
                <a:latin typeface="Times New Roman" panose="02020603050405020304" pitchFamily="18" charset="0"/>
              </a:rPr>
              <a:t>18: Human disease counts</a:t>
            </a:r>
            <a:r>
              <a:rPr lang="en-US" sz="1200" dirty="0">
                <a:effectLst/>
              </a:rPr>
              <a:t> 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77FE9-2382-D38F-EDE3-95F25F4B0AF7}"/>
              </a:ext>
            </a:extLst>
          </p:cNvPr>
          <p:cNvSpPr txBox="1"/>
          <p:nvPr/>
        </p:nvSpPr>
        <p:spPr>
          <a:xfrm>
            <a:off x="3134140" y="6525062"/>
            <a:ext cx="5038559" cy="3046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0     1      2      3     4      5      6      7     8     9     10   11   12   13   14   15   16    17   18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85249F-FC21-D455-60C0-E74CF021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62" y="2297412"/>
            <a:ext cx="314710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Correlations with Mosquito Abundance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0D161A-7C93-0633-DC05-9E800A8F7AED}"/>
              </a:ext>
            </a:extLst>
          </p:cNvPr>
          <p:cNvSpPr txBox="1"/>
          <p:nvPr/>
        </p:nvSpPr>
        <p:spPr>
          <a:xfrm>
            <a:off x="141428" y="5277901"/>
            <a:ext cx="2589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Kendall’s Tau correlation between each pair of variables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7B265C6-19A6-6740-45D2-97037312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1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2F0D-A0AF-E66D-40CA-5BC4F750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9290" cy="1325563"/>
          </a:xfrm>
        </p:spPr>
        <p:txBody>
          <a:bodyPr/>
          <a:lstStyle/>
          <a:p>
            <a:r>
              <a:rPr lang="en-US" dirty="0"/>
              <a:t>Mosquitoes Abundance Data Seems Incomplete in Early Years</a:t>
            </a:r>
          </a:p>
        </p:txBody>
      </p:sp>
      <p:pic>
        <p:nvPicPr>
          <p:cNvPr id="5" name="mosquitoes_abundance_ca_counties">
            <a:hlinkClick r:id="" action="ppaction://media"/>
            <a:extLst>
              <a:ext uri="{FF2B5EF4-FFF2-40B4-BE49-F238E27FC236}">
                <a16:creationId xmlns:a16="http://schemas.microsoft.com/office/drawing/2014/main" id="{15077112-7922-A00C-FC06-666600E55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517" y="1752151"/>
            <a:ext cx="9573522" cy="4786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1A404-35AE-A8F8-79DF-7A9E8BF2C7D7}"/>
              </a:ext>
            </a:extLst>
          </p:cNvPr>
          <p:cNvSpPr txBox="1"/>
          <p:nvPr/>
        </p:nvSpPr>
        <p:spPr>
          <a:xfrm>
            <a:off x="679517" y="6323598"/>
            <a:ext cx="10832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E0E0E"/>
                </a:solidFill>
                <a:effectLst/>
              </a:rPr>
              <a:t>Video: Heatmaps of mosquito abundance in each of the 13 counties of California for each month between 2004 and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38772-1346-F474-CE9C-E49C8573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1D9C-8355-0A10-6AE1-C66E8C4D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51B4-A3C7-EA5D-1A36-6B7C05A00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the progress of dissertation thesis</a:t>
            </a:r>
          </a:p>
          <a:p>
            <a:r>
              <a:rPr lang="en-US" dirty="0"/>
              <a:t>Go over details of chapter 3 (</a:t>
            </a:r>
            <a:r>
              <a:rPr lang="en-US" altLang="zh-CN" dirty="0"/>
              <a:t>West</a:t>
            </a:r>
            <a:r>
              <a:rPr lang="zh-CN" altLang="en-US" dirty="0"/>
              <a:t> </a:t>
            </a:r>
            <a:r>
              <a:rPr lang="en-US" altLang="zh-CN" dirty="0"/>
              <a:t>Nile</a:t>
            </a:r>
            <a:r>
              <a:rPr lang="zh-CN" altLang="en-US" dirty="0"/>
              <a:t> </a:t>
            </a:r>
            <a:r>
              <a:rPr lang="en-US" altLang="zh-CN" dirty="0"/>
              <a:t>Disease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en-US" dirty="0"/>
              <a:t>) </a:t>
            </a:r>
          </a:p>
          <a:p>
            <a:r>
              <a:rPr lang="en-US" dirty="0"/>
              <a:t>Review timeline for potential spring 2025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0FB91-A3F3-C630-2941-40010F7B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2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C106-4174-2F99-8D44-857A6822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Years Capture the Best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5DA61-DFA0-561B-84DD-307BC2383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88" y="1653540"/>
            <a:ext cx="5491480" cy="48393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SVM, RF, HGBR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Data choose:</a:t>
            </a:r>
          </a:p>
          <a:p>
            <a:pPr lvl="1"/>
            <a:r>
              <a:rPr lang="en-US" dirty="0"/>
              <a:t>Training data: 2004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Testing data: 2019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2023</a:t>
            </a:r>
          </a:p>
          <a:p>
            <a:pPr lvl="1"/>
            <a:endParaRPr lang="en-US" dirty="0"/>
          </a:p>
          <a:p>
            <a:r>
              <a:rPr lang="en-US" dirty="0"/>
              <a:t>Hyperparameter tuning:</a:t>
            </a:r>
          </a:p>
          <a:p>
            <a:pPr lvl="1"/>
            <a:r>
              <a:rPr lang="en-US" dirty="0"/>
              <a:t>Building model to predict each year staring from 2005, use the previous years as training data, until finishing predict the data of year 2018. </a:t>
            </a:r>
          </a:p>
          <a:p>
            <a:pPr lvl="1"/>
            <a:r>
              <a:rPr lang="en-US" dirty="0"/>
              <a:t>Tune the hyperparameter for each model using grid search.</a:t>
            </a:r>
          </a:p>
          <a:p>
            <a:pPr lvl="1"/>
            <a:r>
              <a:rPr lang="en-US" dirty="0"/>
              <a:t>Choose the hyperparameter produce the best prediction as the final hyperparameter.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47EDE-6C09-50DC-F65B-E92DA1F36BEA}"/>
              </a:ext>
            </a:extLst>
          </p:cNvPr>
          <p:cNvSpPr/>
          <p:nvPr/>
        </p:nvSpPr>
        <p:spPr>
          <a:xfrm>
            <a:off x="6593601" y="2079182"/>
            <a:ext cx="975599" cy="766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6696">
              <a:spcAft>
                <a:spcPts val="600"/>
              </a:spcAft>
            </a:pPr>
            <a:r>
              <a:rPr lang="en-US" altLang="zh-CN" sz="196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5CFD2F-2613-9A2B-2D2A-25A002FFEA84}"/>
              </a:ext>
            </a:extLst>
          </p:cNvPr>
          <p:cNvSpPr/>
          <p:nvPr/>
        </p:nvSpPr>
        <p:spPr>
          <a:xfrm>
            <a:off x="6593601" y="3347227"/>
            <a:ext cx="995027" cy="766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6696">
              <a:spcAft>
                <a:spcPts val="600"/>
              </a:spcAft>
            </a:pPr>
            <a:r>
              <a:rPr lang="en-US" altLang="zh-CN" sz="196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94D32B0-0870-BD7F-83A4-DE22A0369866}"/>
              </a:ext>
            </a:extLst>
          </p:cNvPr>
          <p:cNvSpPr/>
          <p:nvPr/>
        </p:nvSpPr>
        <p:spPr>
          <a:xfrm rot="5400000">
            <a:off x="6920057" y="2773371"/>
            <a:ext cx="387489" cy="6910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658ED-EED4-8B54-8D4B-7C6238FAE815}"/>
              </a:ext>
            </a:extLst>
          </p:cNvPr>
          <p:cNvSpPr txBox="1"/>
          <p:nvPr/>
        </p:nvSpPr>
        <p:spPr>
          <a:xfrm>
            <a:off x="9371097" y="2908628"/>
            <a:ext cx="892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F78B19-500C-24DC-D686-D9AA0E275308}"/>
              </a:ext>
            </a:extLst>
          </p:cNvPr>
          <p:cNvSpPr/>
          <p:nvPr/>
        </p:nvSpPr>
        <p:spPr>
          <a:xfrm>
            <a:off x="7914641" y="2085975"/>
            <a:ext cx="1270000" cy="766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6696">
              <a:spcAft>
                <a:spcPts val="600"/>
              </a:spcAft>
            </a:pPr>
            <a:r>
              <a:rPr lang="en-US" altLang="zh-CN" sz="196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2004, 2005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73FC16-FC75-E6D5-771B-E9A9ED50FCB0}"/>
              </a:ext>
            </a:extLst>
          </p:cNvPr>
          <p:cNvSpPr/>
          <p:nvPr/>
        </p:nvSpPr>
        <p:spPr>
          <a:xfrm>
            <a:off x="7914641" y="3347227"/>
            <a:ext cx="1270000" cy="766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6696">
              <a:spcAft>
                <a:spcPts val="600"/>
              </a:spcAft>
            </a:pPr>
            <a:r>
              <a:rPr lang="en-US" altLang="zh-CN" sz="196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F1B88-DE74-7413-7C07-41F276E6A010}"/>
              </a:ext>
            </a:extLst>
          </p:cNvPr>
          <p:cNvSpPr/>
          <p:nvPr/>
        </p:nvSpPr>
        <p:spPr>
          <a:xfrm>
            <a:off x="10327042" y="2085975"/>
            <a:ext cx="1636119" cy="766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6696">
              <a:spcAft>
                <a:spcPts val="600"/>
              </a:spcAft>
            </a:pPr>
            <a:r>
              <a:rPr lang="en-US" altLang="zh-CN" sz="196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2004 2005, …, 2017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D95AAF-BE67-2E1E-7D70-876C90393A7C}"/>
              </a:ext>
            </a:extLst>
          </p:cNvPr>
          <p:cNvSpPr/>
          <p:nvPr/>
        </p:nvSpPr>
        <p:spPr>
          <a:xfrm>
            <a:off x="10327042" y="3347227"/>
            <a:ext cx="1636119" cy="766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6696">
              <a:spcAft>
                <a:spcPts val="600"/>
              </a:spcAft>
            </a:pPr>
            <a:r>
              <a:rPr lang="en-US" altLang="zh-CN" sz="196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A51DA-A238-2F81-365D-7088DBF53003}"/>
              </a:ext>
            </a:extLst>
          </p:cNvPr>
          <p:cNvSpPr txBox="1"/>
          <p:nvPr/>
        </p:nvSpPr>
        <p:spPr>
          <a:xfrm>
            <a:off x="9514033" y="35458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F2E1C62-9530-A7C3-418D-A0FDA77A3DA4}"/>
              </a:ext>
            </a:extLst>
          </p:cNvPr>
          <p:cNvSpPr/>
          <p:nvPr/>
        </p:nvSpPr>
        <p:spPr>
          <a:xfrm rot="5400000">
            <a:off x="9198862" y="4324196"/>
            <a:ext cx="630341" cy="1313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2E7AB-B912-3694-95AF-10033110E5E6}"/>
              </a:ext>
            </a:extLst>
          </p:cNvPr>
          <p:cNvSpPr txBox="1"/>
          <p:nvPr/>
        </p:nvSpPr>
        <p:spPr>
          <a:xfrm>
            <a:off x="8062166" y="5431477"/>
            <a:ext cx="289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 sets of hyperparameters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7497D8F-FD72-808E-B78E-FCEA25E15D8D}"/>
              </a:ext>
            </a:extLst>
          </p:cNvPr>
          <p:cNvSpPr/>
          <p:nvPr/>
        </p:nvSpPr>
        <p:spPr>
          <a:xfrm rot="5400000">
            <a:off x="8355896" y="2760205"/>
            <a:ext cx="387489" cy="6910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AD96F94-4FAC-67FF-F845-D0DAD3776A3A}"/>
              </a:ext>
            </a:extLst>
          </p:cNvPr>
          <p:cNvSpPr/>
          <p:nvPr/>
        </p:nvSpPr>
        <p:spPr>
          <a:xfrm rot="5400000">
            <a:off x="10951357" y="2775998"/>
            <a:ext cx="387489" cy="6910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B41EB-4836-2627-4F21-0BAF98676989}"/>
              </a:ext>
            </a:extLst>
          </p:cNvPr>
          <p:cNvSpPr txBox="1"/>
          <p:nvPr/>
        </p:nvSpPr>
        <p:spPr>
          <a:xfrm>
            <a:off x="9514033" y="2215426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E433D-0AE9-C82C-CFB3-FA1ED59DEB14}"/>
              </a:ext>
            </a:extLst>
          </p:cNvPr>
          <p:cNvSpPr txBox="1"/>
          <p:nvPr/>
        </p:nvSpPr>
        <p:spPr>
          <a:xfrm>
            <a:off x="6603640" y="414849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CE6AF2-894F-C89A-1919-9DBFDB0C46ED}"/>
              </a:ext>
            </a:extLst>
          </p:cNvPr>
          <p:cNvSpPr txBox="1"/>
          <p:nvPr/>
        </p:nvSpPr>
        <p:spPr>
          <a:xfrm>
            <a:off x="8062166" y="417887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4A4BE-C13E-650C-1BAB-4DDB83C0F047}"/>
              </a:ext>
            </a:extLst>
          </p:cNvPr>
          <p:cNvSpPr txBox="1"/>
          <p:nvPr/>
        </p:nvSpPr>
        <p:spPr>
          <a:xfrm>
            <a:off x="9253000" y="417731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C9C9B3-D2DD-C194-80FA-ED7EE39CF1F4}"/>
              </a:ext>
            </a:extLst>
          </p:cNvPr>
          <p:cNvSpPr txBox="1"/>
          <p:nvPr/>
        </p:nvSpPr>
        <p:spPr>
          <a:xfrm>
            <a:off x="10703480" y="417731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14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DA31D29D-B259-FC5F-F372-A9A1DABD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0506-4BCF-325B-3300-885447D2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48"/>
            <a:ext cx="12067758" cy="1325563"/>
          </a:xfrm>
        </p:spPr>
        <p:txBody>
          <a:bodyPr/>
          <a:lstStyle/>
          <a:p>
            <a:r>
              <a:rPr lang="en-US" dirty="0"/>
              <a:t>Year 2009 and 2018 Capture the Best Pattern in SVM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D73270C-1E6E-D356-E4E4-CB46DAE3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2382"/>
            <a:ext cx="3978453" cy="331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2B1235-6778-689B-A218-5979B9BE205A}"/>
              </a:ext>
            </a:extLst>
          </p:cNvPr>
          <p:cNvSpPr txBox="1"/>
          <p:nvPr/>
        </p:nvSpPr>
        <p:spPr>
          <a:xfrm>
            <a:off x="1371600" y="5425440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D5940DD-98C0-4B26-179D-3D58F492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161" y="1627687"/>
            <a:ext cx="3983144" cy="33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9581F-5E00-1C55-42D7-5435C001FE86}"/>
              </a:ext>
            </a:extLst>
          </p:cNvPr>
          <p:cNvSpPr txBox="1"/>
          <p:nvPr/>
        </p:nvSpPr>
        <p:spPr>
          <a:xfrm>
            <a:off x="5794843" y="545770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9B689C3-85DD-651A-4793-DB44DAB2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05" y="1478288"/>
            <a:ext cx="3978453" cy="33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01FF9-38BB-7C5E-1ED0-D3667065857C}"/>
              </a:ext>
            </a:extLst>
          </p:cNvPr>
          <p:cNvSpPr txBox="1"/>
          <p:nvPr/>
        </p:nvSpPr>
        <p:spPr>
          <a:xfrm>
            <a:off x="9638184" y="545770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HGBR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DC9AB-4BB2-3DB7-F8A2-FFC401E0BF13}"/>
              </a:ext>
            </a:extLst>
          </p:cNvPr>
          <p:cNvSpPr txBox="1"/>
          <p:nvPr/>
        </p:nvSpPr>
        <p:spPr>
          <a:xfrm>
            <a:off x="4502401" y="6242179"/>
            <a:ext cx="346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Q</a:t>
            </a:r>
            <a:r>
              <a:rPr lang="en-US" baseline="30000" dirty="0"/>
              <a:t>2</a:t>
            </a:r>
            <a:r>
              <a:rPr lang="en-US" dirty="0"/>
              <a:t> results for each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19191-A178-6291-CD40-E6F9BDE0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6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08D7-88C9-DDA4-A81E-90ED21FE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3" y="2478142"/>
            <a:ext cx="4053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SVM Outperforms the Other Two Models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AEB3877-B293-59FF-2A3A-07771171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48" y="-101074"/>
            <a:ext cx="6266816" cy="3133408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0929609-58BF-19E3-28BC-667F5DC35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48" y="3032334"/>
            <a:ext cx="6266816" cy="3133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3A700-C33E-F196-4310-E5EC3EE84B11}"/>
              </a:ext>
            </a:extLst>
          </p:cNvPr>
          <p:cNvSpPr txBox="1"/>
          <p:nvPr/>
        </p:nvSpPr>
        <p:spPr>
          <a:xfrm>
            <a:off x="4447864" y="6382921"/>
            <a:ext cx="5534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Figure: Q2 and RMSE results of Models of SVM, RF and HGBR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D00C49-A5F8-1D03-1048-1B63F5340F74}"/>
              </a:ext>
            </a:extLst>
          </p:cNvPr>
          <p:cNvCxnSpPr/>
          <p:nvPr/>
        </p:nvCxnSpPr>
        <p:spPr>
          <a:xfrm>
            <a:off x="8865704" y="157057"/>
            <a:ext cx="0" cy="6029217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B8DB37-B34A-20CA-CED1-D85B9B5F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F9EF-F0F8-96B5-22A5-023A91D5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434610" cy="166977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0" i="0" u="none" strike="noStrike" kern="1200" dirty="0">
                <a:effectLst/>
                <a:latin typeface="+mj-lt"/>
                <a:ea typeface="+mj-ea"/>
                <a:cs typeface="+mj-cs"/>
              </a:rPr>
              <a:t>SHAP(</a:t>
            </a:r>
            <a:r>
              <a:rPr lang="en-US" sz="3100" b="0" i="0" u="none" strike="noStrike" kern="1200" dirty="0" err="1">
                <a:effectLst/>
                <a:latin typeface="+mj-lt"/>
                <a:ea typeface="+mj-ea"/>
                <a:cs typeface="+mj-cs"/>
              </a:rPr>
              <a:t>SHapley</a:t>
            </a:r>
            <a:r>
              <a:rPr lang="en-US" sz="3100" b="0" i="0" u="none" strike="noStrike" kern="1200" dirty="0">
                <a:effectLst/>
                <a:latin typeface="+mj-lt"/>
                <a:ea typeface="+mj-ea"/>
                <a:cs typeface="+mj-cs"/>
              </a:rPr>
              <a:t> Additive </a:t>
            </a:r>
            <a:r>
              <a:rPr lang="en-US" sz="3100" b="0" i="0" u="none" strike="noStrike" kern="1200" dirty="0" err="1">
                <a:effectLst/>
                <a:latin typeface="+mj-lt"/>
                <a:ea typeface="+mj-ea"/>
                <a:cs typeface="+mj-cs"/>
              </a:rPr>
              <a:t>exPlanations</a:t>
            </a:r>
            <a:r>
              <a:rPr lang="en-US" sz="3100" b="0" i="0" u="none" strike="noStrike" kern="1200" dirty="0">
                <a:effectLst/>
                <a:latin typeface="+mj-lt"/>
                <a:ea typeface="+mj-ea"/>
                <a:cs typeface="+mj-cs"/>
              </a:rPr>
              <a:t>) Shows the Importance of Individual </a:t>
            </a:r>
            <a:r>
              <a:rPr lang="en-US" sz="3100" dirty="0"/>
              <a:t>F</a:t>
            </a:r>
            <a:r>
              <a:rPr lang="en-US" sz="3100" b="0" i="0" u="none" strike="noStrike" kern="1200" dirty="0">
                <a:effectLst/>
                <a:latin typeface="+mj-lt"/>
                <a:ea typeface="+mj-ea"/>
                <a:cs typeface="+mj-cs"/>
              </a:rPr>
              <a:t>eatures</a:t>
            </a:r>
            <a:endParaRPr lang="en-US" sz="31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17BF52C-F298-7B4B-F79C-E5790B30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056782" y="319650"/>
            <a:ext cx="4466658" cy="58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B9F96-7E66-1BFC-0CD5-19814B81039E}"/>
              </a:ext>
            </a:extLst>
          </p:cNvPr>
          <p:cNvSpPr txBox="1"/>
          <p:nvPr/>
        </p:nvSpPr>
        <p:spPr>
          <a:xfrm>
            <a:off x="6188509" y="6268936"/>
            <a:ext cx="596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Figure: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importance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using</a:t>
            </a:r>
            <a:r>
              <a:rPr lang="zh-CN" altLang="en-US" sz="1600" dirty="0"/>
              <a:t> </a:t>
            </a:r>
            <a:r>
              <a:rPr lang="en-US" altLang="zh-CN" sz="1600" dirty="0"/>
              <a:t>SHAP for SVM,</a:t>
            </a:r>
            <a:r>
              <a:rPr lang="zh-CN" altLang="en-US" sz="1600" dirty="0"/>
              <a:t> </a:t>
            </a:r>
            <a:r>
              <a:rPr lang="en-US" altLang="zh-CN" sz="1600" dirty="0"/>
              <a:t>global</a:t>
            </a:r>
            <a:r>
              <a:rPr lang="zh-CN" altLang="en-US" sz="1600" dirty="0"/>
              <a:t> </a:t>
            </a:r>
            <a:r>
              <a:rPr lang="en-US" altLang="zh-CN" sz="1600" dirty="0"/>
              <a:t>bar</a:t>
            </a:r>
            <a:r>
              <a:rPr lang="zh-CN" altLang="en-US" sz="1600" dirty="0"/>
              <a:t> </a:t>
            </a:r>
            <a:r>
              <a:rPr lang="en-US" altLang="zh-CN" sz="1600" dirty="0"/>
              <a:t>plot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B83C7-2715-C7DB-F074-42195A8B2DD6}"/>
              </a:ext>
            </a:extLst>
          </p:cNvPr>
          <p:cNvSpPr txBox="1"/>
          <p:nvPr/>
        </p:nvSpPr>
        <p:spPr>
          <a:xfrm>
            <a:off x="255332" y="1802770"/>
            <a:ext cx="617927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SHAP is a game-theoretic approach to explain machine learning model predictions.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Inspired by the Shapley value from cooperative game theory.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Provides a fair way to allocate contributions of each feature to the model’s output.</a:t>
            </a:r>
            <a:endParaRPr lang="en-US" dirty="0">
              <a:solidFill>
                <a:srgbClr val="0E0E0E"/>
              </a:solidFill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Positive SHAP values: Features that increase the prediction.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Negative SHAP values: Features that decrease the prediction.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All feature contributions sum up to the model’s prediction.</a:t>
            </a: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0386F-234D-D03B-7BAC-D803D2A57820}"/>
              </a:ext>
            </a:extLst>
          </p:cNvPr>
          <p:cNvSpPr txBox="1"/>
          <p:nvPr/>
        </p:nvSpPr>
        <p:spPr>
          <a:xfrm>
            <a:off x="229377" y="5357589"/>
            <a:ext cx="5959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zh-CN" altLang="en-US" sz="1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global importance of each feature is taken to be the mean absolute value for that feature over all the given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It reflects how much a feature contributes to the model’s predictions in magnitude, regardless of the direction.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6878115-B468-2B13-3E96-81665BFF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BA56-1EF9-3502-BC3D-2A2176E2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38" y="365125"/>
            <a:ext cx="6135358" cy="1353143"/>
          </a:xfrm>
        </p:spPr>
        <p:txBody>
          <a:bodyPr>
            <a:normAutofit fontScale="90000"/>
          </a:bodyPr>
          <a:lstStyle/>
          <a:p>
            <a:r>
              <a:rPr lang="en-US" dirty="0"/>
              <a:t>Local SHAP Allows to Explore the Underlying Causes of Outliers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A4791C-D70A-B8AD-5BA7-0BDC5860E77C}"/>
              </a:ext>
            </a:extLst>
          </p:cNvPr>
          <p:cNvSpPr/>
          <p:nvPr/>
        </p:nvSpPr>
        <p:spPr>
          <a:xfrm>
            <a:off x="321365" y="2212997"/>
            <a:ext cx="5452378" cy="254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63155-BFBF-C3AB-B52A-5C1F23836E73}"/>
              </a:ext>
            </a:extLst>
          </p:cNvPr>
          <p:cNvSpPr txBox="1"/>
          <p:nvPr/>
        </p:nvSpPr>
        <p:spPr>
          <a:xfrm>
            <a:off x="7702826" y="5912555"/>
            <a:ext cx="43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 SHAP plot for each individual sample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30A29BF-A69A-CF51-7526-266C7C294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99770"/>
              </p:ext>
            </p:extLst>
          </p:nvPr>
        </p:nvGraphicFramePr>
        <p:xfrm>
          <a:off x="421649" y="2024145"/>
          <a:ext cx="5452377" cy="2630805"/>
        </p:xfrm>
        <a:graphic>
          <a:graphicData uri="http://schemas.openxmlformats.org/drawingml/2006/table">
            <a:tbl>
              <a:tblPr/>
              <a:tblGrid>
                <a:gridCol w="771047">
                  <a:extLst>
                    <a:ext uri="{9D8B030D-6E8A-4147-A177-3AD203B41FA5}">
                      <a16:colId xmlns:a16="http://schemas.microsoft.com/office/drawing/2014/main" val="442564944"/>
                    </a:ext>
                  </a:extLst>
                </a:gridCol>
                <a:gridCol w="844826">
                  <a:extLst>
                    <a:ext uri="{9D8B030D-6E8A-4147-A177-3AD203B41FA5}">
                      <a16:colId xmlns:a16="http://schemas.microsoft.com/office/drawing/2014/main" val="707971017"/>
                    </a:ext>
                  </a:extLst>
                </a:gridCol>
                <a:gridCol w="695739">
                  <a:extLst>
                    <a:ext uri="{9D8B030D-6E8A-4147-A177-3AD203B41FA5}">
                      <a16:colId xmlns:a16="http://schemas.microsoft.com/office/drawing/2014/main" val="3844762642"/>
                    </a:ext>
                  </a:extLst>
                </a:gridCol>
                <a:gridCol w="1560443">
                  <a:extLst>
                    <a:ext uri="{9D8B030D-6E8A-4147-A177-3AD203B41FA5}">
                      <a16:colId xmlns:a16="http://schemas.microsoft.com/office/drawing/2014/main" val="3162118976"/>
                    </a:ext>
                  </a:extLst>
                </a:gridCol>
                <a:gridCol w="1580322">
                  <a:extLst>
                    <a:ext uri="{9D8B030D-6E8A-4147-A177-3AD203B41FA5}">
                      <a16:colId xmlns:a16="http://schemas.microsoft.com/office/drawing/2014/main" val="281977786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FIPS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Human_Disease_Count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Predicted Values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705842"/>
                  </a:ext>
                </a:extLst>
              </a:tr>
              <a:tr h="84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13.2788492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585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10.784807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5663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3.2940793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5117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4.90537287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10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12.0877036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600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1.4182694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5036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13.6115922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694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5.26843945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2997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2.1469975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637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14.3301776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8935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2.67373136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457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3.59617875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8894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68E9E7C0-197B-937F-F0ED-2708967A2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30" y="365125"/>
            <a:ext cx="4198289" cy="52478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926AB5-99FA-B844-DDF8-D60E780E20AB}"/>
              </a:ext>
            </a:extLst>
          </p:cNvPr>
          <p:cNvSpPr txBox="1"/>
          <p:nvPr/>
        </p:nvSpPr>
        <p:spPr>
          <a:xfrm>
            <a:off x="54944" y="5428320"/>
            <a:ext cx="715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final Prediction values = base value + contribution of each features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DD05C6A-E5CD-5F38-8088-3669314B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8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1A0D-9231-ED84-3CF4-E18183C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Chapter 3 Associated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B714D-A4E6-9DCB-74E2-8F3C5293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382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National prediction is not working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states show different predicting 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California has good reporting and variation across the counties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California data has better prediction results and shows the driven variables, which are the variables to drive the population of the mosquitoes the most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60770-4857-0E97-987F-DA5CB943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21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6413-2CE3-BC72-7CFB-3A6E1EBD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University Deadline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69E9-027F-BBE6-69F5-7B8A704C2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4841"/>
          </a:xfrm>
        </p:spPr>
        <p:txBody>
          <a:bodyPr/>
          <a:lstStyle/>
          <a:p>
            <a:r>
              <a:rPr lang="en-US" dirty="0">
                <a:hlinkClick r:id="rId2"/>
              </a:rPr>
              <a:t>2025 spring academic calendar</a:t>
            </a:r>
            <a:endParaRPr lang="en-US" dirty="0"/>
          </a:p>
          <a:p>
            <a:pPr lvl="1"/>
            <a:r>
              <a:rPr lang="en-US" dirty="0"/>
              <a:t>Applying for graduation deadline: </a:t>
            </a:r>
            <a:r>
              <a:rPr lang="en-US" b="0" i="0" dirty="0">
                <a:solidFill>
                  <a:srgbClr val="101820"/>
                </a:solidFill>
                <a:effectLst/>
                <a:latin typeface="indivisible"/>
              </a:rPr>
              <a:t>February 13, 2025</a:t>
            </a:r>
          </a:p>
          <a:p>
            <a:pPr lvl="1"/>
            <a:r>
              <a:rPr lang="en-US" dirty="0">
                <a:effectLst/>
                <a:latin typeface="inherit"/>
              </a:rPr>
              <a:t>Doctoral dissertation defense deadline: April 9, 2025</a:t>
            </a:r>
          </a:p>
          <a:p>
            <a:pPr lvl="1"/>
            <a:r>
              <a:rPr lang="en-US" b="0" i="0" dirty="0">
                <a:solidFill>
                  <a:srgbClr val="101820"/>
                </a:solidFill>
                <a:effectLst/>
                <a:latin typeface="indivisible"/>
              </a:rPr>
              <a:t>Last day to submit doctoral dissertations</a:t>
            </a:r>
            <a:r>
              <a:rPr lang="en-US" b="0" i="0" dirty="0">
                <a:solidFill>
                  <a:srgbClr val="101820"/>
                </a:solidFill>
                <a:latin typeface="inherit"/>
              </a:rPr>
              <a:t>: </a:t>
            </a:r>
            <a:r>
              <a:rPr lang="en-US" b="0" i="0" dirty="0">
                <a:solidFill>
                  <a:srgbClr val="101820"/>
                </a:solidFill>
                <a:effectLst/>
                <a:latin typeface="indivisible"/>
              </a:rPr>
              <a:t>April 21, 2025</a:t>
            </a:r>
            <a:endParaRPr lang="en-US" dirty="0">
              <a:effectLst/>
              <a:latin typeface="inheri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59D54-2F5E-8D83-B72E-0D6CCF84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68BB-C9F3-DD5E-B89C-2EF45BBA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30351"/>
            <a:ext cx="10550611" cy="897556"/>
          </a:xfrm>
        </p:spPr>
        <p:txBody>
          <a:bodyPr>
            <a:normAutofit/>
          </a:bodyPr>
          <a:lstStyle/>
          <a:p>
            <a:r>
              <a:rPr lang="en-US" dirty="0"/>
              <a:t>Project Timeline</a:t>
            </a:r>
          </a:p>
        </p:txBody>
      </p:sp>
      <p:pic>
        <p:nvPicPr>
          <p:cNvPr id="4" name="Picture 3" descr="A close-up of a calendar&#10;&#10;Description automatically generated">
            <a:extLst>
              <a:ext uri="{FF2B5EF4-FFF2-40B4-BE49-F238E27FC236}">
                <a16:creationId xmlns:a16="http://schemas.microsoft.com/office/drawing/2014/main" id="{E99EF273-184A-28A4-3869-F0493ADB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57" y="1180164"/>
            <a:ext cx="9590262" cy="55474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42A1-7218-C2FD-B8C6-994FC234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1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84CA-BFA0-3A34-53D7-50474478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12FC-8508-E3CD-4CEF-D318E645F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/>
          <a:lstStyle/>
          <a:p>
            <a:r>
              <a:rPr lang="en-US" dirty="0"/>
              <a:t>Chapter 1:</a:t>
            </a:r>
          </a:p>
          <a:p>
            <a:pPr lvl="1"/>
            <a:r>
              <a:rPr lang="en-US" dirty="0"/>
              <a:t>Metabolomics projects with Dr. Du. (2 paper published, includes </a:t>
            </a:r>
            <a:r>
              <a:rPr lang="en-US" altLang="zh-CN" dirty="0"/>
              <a:t>one</a:t>
            </a:r>
            <a:r>
              <a:rPr lang="en-US" dirty="0"/>
              <a:t> co-1</a:t>
            </a:r>
            <a:r>
              <a:rPr lang="en-US" baseline="30000" dirty="0"/>
              <a:t>st</a:t>
            </a:r>
            <a:r>
              <a:rPr lang="en-US" dirty="0"/>
              <a:t> author paper)</a:t>
            </a:r>
          </a:p>
          <a:p>
            <a:r>
              <a:rPr lang="en-US" dirty="0"/>
              <a:t>Chapter 2:</a:t>
            </a:r>
          </a:p>
          <a:p>
            <a:pPr lvl="1"/>
            <a:r>
              <a:rPr lang="en-US" dirty="0"/>
              <a:t>Population genetics of </a:t>
            </a:r>
            <a:r>
              <a:rPr lang="en-US" i="1" dirty="0"/>
              <a:t>Culex </a:t>
            </a:r>
            <a:r>
              <a:rPr lang="en-US" i="1" dirty="0" err="1"/>
              <a:t>tarsalis</a:t>
            </a:r>
            <a:r>
              <a:rPr lang="en-US" i="1" dirty="0"/>
              <a:t>. </a:t>
            </a:r>
            <a:r>
              <a:rPr lang="en-US" altLang="zh-CN" i="1" dirty="0"/>
              <a:t>(Paper</a:t>
            </a:r>
            <a:r>
              <a:rPr lang="zh-CN" altLang="en-US" i="1" dirty="0"/>
              <a:t> </a:t>
            </a:r>
            <a:r>
              <a:rPr lang="en-US" altLang="zh-CN" i="1" dirty="0"/>
              <a:t>under</a:t>
            </a:r>
            <a:r>
              <a:rPr lang="zh-CN" altLang="en-US" i="1" dirty="0"/>
              <a:t> </a:t>
            </a:r>
            <a:r>
              <a:rPr lang="en-US" altLang="zh-CN" i="1" dirty="0"/>
              <a:t>revision</a:t>
            </a:r>
            <a:r>
              <a:rPr lang="zh-CN" altLang="en-US" i="1" dirty="0"/>
              <a:t> </a:t>
            </a:r>
            <a:r>
              <a:rPr lang="en-US" altLang="zh-CN" i="1" dirty="0"/>
              <a:t>with</a:t>
            </a:r>
            <a:r>
              <a:rPr lang="zh-CN" altLang="en-US" i="1" dirty="0"/>
              <a:t> </a:t>
            </a:r>
            <a:r>
              <a:rPr lang="en-US" sz="2400" dirty="0"/>
              <a:t>Genome Biology  and Evolution</a:t>
            </a:r>
            <a:r>
              <a:rPr lang="en-US" altLang="zh-CN" i="1" dirty="0"/>
              <a:t>)</a:t>
            </a:r>
            <a:endParaRPr lang="en-US" i="1" dirty="0"/>
          </a:p>
          <a:p>
            <a:r>
              <a:rPr lang="en-US" dirty="0"/>
              <a:t>Chapter 3:</a:t>
            </a:r>
          </a:p>
          <a:p>
            <a:pPr lvl="1"/>
            <a:r>
              <a:rPr lang="en-US" dirty="0"/>
              <a:t>West Nile Virus Prediction </a:t>
            </a:r>
            <a:r>
              <a:rPr lang="en-US" altLang="zh-CN" dirty="0"/>
              <a:t>(Paper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Prep.)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A05B8-6275-1B1D-7356-ED218900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2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F3A2-DA77-1E7F-D818-A6F0D74D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9CE9-B98B-877C-5A58-24A62D0D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37985" cy="4530725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Aleksandr Smirnov, </a:t>
            </a:r>
            <a:r>
              <a:rPr lang="en-US" sz="2000" b="1" i="0" dirty="0" err="1">
                <a:effectLst/>
              </a:rPr>
              <a:t>Yunfei</a:t>
            </a:r>
            <a:r>
              <a:rPr lang="en-US" sz="2000" b="1" i="0" dirty="0">
                <a:effectLst/>
              </a:rPr>
              <a:t> Liao</a:t>
            </a:r>
            <a:r>
              <a:rPr lang="en-US" sz="2000" b="0" i="0" dirty="0">
                <a:effectLst/>
              </a:rPr>
              <a:t>, Eoin Fahy, Shankar Subramaniam, </a:t>
            </a:r>
            <a:r>
              <a:rPr lang="en-US" sz="2000" b="0" i="0" dirty="0" err="1">
                <a:effectLst/>
              </a:rPr>
              <a:t>Xiuxia</a:t>
            </a:r>
            <a:r>
              <a:rPr lang="en-US" sz="2000" b="0" i="0" dirty="0">
                <a:effectLst/>
              </a:rPr>
              <a:t> </a:t>
            </a:r>
            <a:r>
              <a:rPr lang="en-US" sz="2000" i="0" dirty="0">
                <a:effectLst/>
              </a:rPr>
              <a:t>Du*,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ADAP-KDB: A Spectral Knowledgebase for Tracking and Prioritizing Unknown GC–MS Spectra in the NIH’s Metabolomics Data Repository, </a:t>
            </a:r>
            <a:r>
              <a:rPr lang="en-US" sz="2000" i="1" dirty="0">
                <a:solidFill>
                  <a:srgbClr val="000000"/>
                </a:solidFill>
                <a:effectLst/>
              </a:rPr>
              <a:t>Analytical Chemistry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 2021 </a:t>
            </a:r>
            <a:r>
              <a:rPr lang="en-US" sz="2000" i="1" dirty="0">
                <a:solidFill>
                  <a:srgbClr val="000000"/>
                </a:solidFill>
                <a:effectLst/>
              </a:rPr>
              <a:t>93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 (36), 12213-12220, DOI: 10.1021/acs.analchem.1c00355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000" dirty="0"/>
              <a:t>Smirnov, Aleksandr </a:t>
            </a:r>
            <a:r>
              <a:rPr lang="en-US" sz="2000" b="1" baseline="30000" dirty="0"/>
              <a:t>+</a:t>
            </a:r>
            <a:r>
              <a:rPr lang="en-US" sz="2000" dirty="0"/>
              <a:t>, </a:t>
            </a:r>
            <a:r>
              <a:rPr lang="en-US" sz="2000" b="1" dirty="0" err="1"/>
              <a:t>Yunfei</a:t>
            </a:r>
            <a:r>
              <a:rPr lang="en-US" sz="2000" b="1" dirty="0"/>
              <a:t> Liao </a:t>
            </a:r>
            <a:r>
              <a:rPr lang="en-US" sz="2000" b="1" baseline="30000" dirty="0"/>
              <a:t>+</a:t>
            </a:r>
            <a:r>
              <a:rPr lang="en-US" sz="2000" dirty="0"/>
              <a:t>, and </a:t>
            </a:r>
            <a:r>
              <a:rPr lang="en-US" sz="2000" dirty="0" err="1"/>
              <a:t>Xiuxia</a:t>
            </a:r>
            <a:r>
              <a:rPr lang="en-US" sz="2000" dirty="0"/>
              <a:t> Du. “Memory-Efficient Searching of Gas-Chromatography Mass Spectra Accelerated by Prescreening.” Metabolites 12, no. 6 (2022): 491. </a:t>
            </a:r>
            <a:r>
              <a:rPr lang="en-US" sz="2000" dirty="0">
                <a:hlinkClick r:id="rId2"/>
              </a:rPr>
              <a:t>https://doi.org/10.3390/metabo12060491</a:t>
            </a:r>
            <a:r>
              <a:rPr lang="en-US" sz="2000" dirty="0"/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000" b="1" dirty="0" err="1"/>
              <a:t>Yunfei</a:t>
            </a:r>
            <a:r>
              <a:rPr lang="en-US" sz="2000" b="1" dirty="0"/>
              <a:t> Liao</a:t>
            </a:r>
            <a:r>
              <a:rPr lang="en-US" sz="2000" dirty="0"/>
              <a:t>, </a:t>
            </a:r>
            <a:r>
              <a:rPr lang="en-US" sz="2000" dirty="0" err="1"/>
              <a:t>Touhid</a:t>
            </a:r>
            <a:r>
              <a:rPr lang="en-US" sz="2000" dirty="0"/>
              <a:t> Islam, </a:t>
            </a:r>
            <a:r>
              <a:rPr lang="en-US" sz="2000" dirty="0" err="1"/>
              <a:t>Rooksana</a:t>
            </a:r>
            <a:r>
              <a:rPr lang="en-US" sz="2000" dirty="0"/>
              <a:t> </a:t>
            </a:r>
            <a:r>
              <a:rPr lang="en-US" sz="2000" dirty="0" err="1"/>
              <a:t>Noorai</a:t>
            </a:r>
            <a:r>
              <a:rPr lang="en-US" sz="2000" dirty="0"/>
              <a:t>, Jared Streich, Christopher </a:t>
            </a:r>
            <a:r>
              <a:rPr lang="en-US" sz="2000" dirty="0" err="1"/>
              <a:t>Saski</a:t>
            </a:r>
            <a:r>
              <a:rPr lang="en-US" sz="2000" dirty="0"/>
              <a:t>, Lee W. </a:t>
            </a:r>
            <a:r>
              <a:rPr lang="en-US" sz="2000" dirty="0" err="1"/>
              <a:t>Cohnstaedt</a:t>
            </a:r>
            <a:r>
              <a:rPr lang="en-US" sz="2000" dirty="0"/>
              <a:t>, Elizabeth A. Cooper, Climate Adaptation and Genetic Differentiation in the Mosquito Species Culex </a:t>
            </a:r>
            <a:r>
              <a:rPr lang="en-US" sz="2000" dirty="0" err="1"/>
              <a:t>tarsalis</a:t>
            </a:r>
            <a:r>
              <a:rPr lang="en-US" sz="2000" dirty="0"/>
              <a:t>, Genome Biology  and Evolution, </a:t>
            </a:r>
            <a:r>
              <a:rPr lang="en-US" sz="2000" dirty="0">
                <a:solidFill>
                  <a:srgbClr val="FF0000"/>
                </a:solidFill>
              </a:rPr>
              <a:t>In Revision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Yunfei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Liao</a:t>
            </a:r>
            <a:r>
              <a:rPr lang="en-US" sz="2000" dirty="0"/>
              <a:t>, John Hu</a:t>
            </a:r>
            <a:r>
              <a:rPr lang="en-US" altLang="zh-CN" sz="2000" dirty="0"/>
              <a:t>mphreys</a:t>
            </a:r>
            <a:r>
              <a:rPr lang="en-US" sz="2000" dirty="0"/>
              <a:t>, Lee W. </a:t>
            </a:r>
            <a:r>
              <a:rPr lang="en-US" sz="2000" dirty="0" err="1"/>
              <a:t>Cohnstaedt</a:t>
            </a:r>
            <a:r>
              <a:rPr lang="en-US" sz="2000" dirty="0"/>
              <a:t>, Elizabeth A. Cooper, Machine Learning Prediction of West Nile Virus in California, </a:t>
            </a:r>
            <a:r>
              <a:rPr lang="en-US" sz="2000" dirty="0">
                <a:solidFill>
                  <a:srgbClr val="FF0000"/>
                </a:solidFill>
              </a:rPr>
              <a:t>In Prep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3600" dirty="0"/>
          </a:p>
          <a:p>
            <a:pPr marL="0" indent="0">
              <a:buNone/>
            </a:pPr>
            <a:r>
              <a:rPr lang="en-US" sz="1600" b="1" baseline="30000" dirty="0"/>
              <a:t>+</a:t>
            </a:r>
            <a:r>
              <a:rPr lang="en-US" sz="1600" dirty="0"/>
              <a:t> Co-first author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70CC4-F465-04F1-83F0-3D06221A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3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5751-41CA-60C9-2887-F0FDD79C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Population Genetic</a:t>
            </a:r>
            <a:r>
              <a:rPr lang="en-US" altLang="zh-CN" dirty="0"/>
              <a:t>s</a:t>
            </a:r>
            <a:r>
              <a:rPr lang="en-US" dirty="0"/>
              <a:t> of </a:t>
            </a:r>
            <a:r>
              <a:rPr lang="en-US" i="1" dirty="0" err="1"/>
              <a:t>Cx</a:t>
            </a:r>
            <a:r>
              <a:rPr lang="en-US" i="1" dirty="0"/>
              <a:t>. </a:t>
            </a:r>
            <a:r>
              <a:rPr lang="en-US" i="1" dirty="0" err="1"/>
              <a:t>tarsalis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201A7-73BE-DAE2-C68E-2CC06E15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21" y="1773073"/>
            <a:ext cx="5541579" cy="4351338"/>
          </a:xfrm>
        </p:spPr>
        <p:txBody>
          <a:bodyPr>
            <a:normAutofit/>
          </a:bodyPr>
          <a:lstStyle/>
          <a:p>
            <a:r>
              <a:rPr lang="en-US" dirty="0"/>
              <a:t>Submitted the Paper to </a:t>
            </a:r>
            <a:r>
              <a:rPr lang="en-US" i="1" dirty="0"/>
              <a:t>Genome Biology  and Evolution </a:t>
            </a:r>
          </a:p>
          <a:p>
            <a:r>
              <a:rPr lang="en-US" i="1" dirty="0"/>
              <a:t>Paper is under revision status, anticipate to submit in January</a:t>
            </a:r>
          </a:p>
          <a:p>
            <a:r>
              <a:rPr lang="en-US" i="1" dirty="0"/>
              <a:t>Working on a new data</a:t>
            </a:r>
            <a:r>
              <a:rPr lang="en-US" altLang="zh-CN" i="1" dirty="0"/>
              <a:t>.</a:t>
            </a:r>
            <a:r>
              <a:rPr lang="zh-CN" altLang="en-US" i="1" dirty="0"/>
              <a:t> </a:t>
            </a:r>
            <a:r>
              <a:rPr lang="en-US" altLang="zh-CN" i="1" dirty="0"/>
              <a:t>Trying</a:t>
            </a:r>
            <a:r>
              <a:rPr lang="zh-CN" altLang="en-US" i="1" dirty="0"/>
              <a:t> </a:t>
            </a:r>
            <a:r>
              <a:rPr lang="en-US" altLang="zh-CN" i="1" dirty="0"/>
              <a:t>to</a:t>
            </a:r>
            <a:r>
              <a:rPr lang="zh-CN" altLang="en-US" i="1" dirty="0"/>
              <a:t> </a:t>
            </a:r>
            <a:r>
              <a:rPr lang="en-US" altLang="zh-CN" i="1" dirty="0"/>
              <a:t>c</a:t>
            </a:r>
            <a:r>
              <a:rPr lang="en-US" i="1" dirty="0"/>
              <a:t>all SNPs from old Sequence data, </a:t>
            </a:r>
            <a:r>
              <a:rPr lang="en-US" altLang="zh-CN" i="1" dirty="0"/>
              <a:t>then</a:t>
            </a:r>
            <a:r>
              <a:rPr lang="zh-CN" altLang="en-US" i="1" dirty="0"/>
              <a:t> </a:t>
            </a:r>
            <a:r>
              <a:rPr lang="en-US" i="1" dirty="0"/>
              <a:t>run the same pipeline to get the results</a:t>
            </a:r>
            <a:r>
              <a:rPr lang="zh-CN" altLang="en-US" i="1" dirty="0"/>
              <a:t> </a:t>
            </a:r>
            <a:r>
              <a:rPr lang="en-US" altLang="zh-CN" i="1" dirty="0"/>
              <a:t>(</a:t>
            </a:r>
            <a:r>
              <a:rPr lang="en-US" i="1" dirty="0"/>
              <a:t>potentially a </a:t>
            </a:r>
            <a:r>
              <a:rPr lang="en-US" altLang="zh-CN" i="1" dirty="0"/>
              <a:t>5</a:t>
            </a:r>
            <a:r>
              <a:rPr lang="en-US" i="1" baseline="30000" dirty="0"/>
              <a:t>th</a:t>
            </a:r>
            <a:r>
              <a:rPr lang="en-US" i="1" dirty="0"/>
              <a:t> paper if it works</a:t>
            </a:r>
            <a:r>
              <a:rPr lang="en-US" altLang="zh-CN" i="1" dirty="0"/>
              <a:t>)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 descr="A map of the united states with pink and blue circles&#10;&#10;Description automatically generated">
            <a:extLst>
              <a:ext uri="{FF2B5EF4-FFF2-40B4-BE49-F238E27FC236}">
                <a16:creationId xmlns:a16="http://schemas.microsoft.com/office/drawing/2014/main" id="{AF805B0D-4FBA-6DEC-7963-B2847859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98" y="1541492"/>
            <a:ext cx="5301781" cy="2650890"/>
          </a:xfrm>
          <a:prstGeom prst="rect">
            <a:avLst/>
          </a:prstGeom>
        </p:spPr>
      </p:pic>
      <p:pic>
        <p:nvPicPr>
          <p:cNvPr id="5" name="Picture 4" descr="A colorful chart with text&#10;&#10;Description automatically generated with medium confidence">
            <a:extLst>
              <a:ext uri="{FF2B5EF4-FFF2-40B4-BE49-F238E27FC236}">
                <a16:creationId xmlns:a16="http://schemas.microsoft.com/office/drawing/2014/main" id="{6FCC3437-49A6-0881-687E-E946ACF5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15" y="4192382"/>
            <a:ext cx="5124783" cy="1793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E8EF4-D1A5-8462-53B5-C15B6F46AA6E}"/>
              </a:ext>
            </a:extLst>
          </p:cNvPr>
          <p:cNvSpPr txBox="1"/>
          <p:nvPr/>
        </p:nvSpPr>
        <p:spPr>
          <a:xfrm>
            <a:off x="7621331" y="6308209"/>
            <a:ext cx="304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1: Admixture Results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8A9F68-D1F0-90DB-631B-31250C45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2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7A27-86BC-FE11-0786-8FC57B8B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353160"/>
            <a:ext cx="11320119" cy="8985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4000" dirty="0"/>
              <a:t>Different Environmental Vectors Drive Sample Divergence in Different Regions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E784E-2D88-CB2E-D85C-B072076BB93D}"/>
              </a:ext>
            </a:extLst>
          </p:cNvPr>
          <p:cNvSpPr txBox="1"/>
          <p:nvPr/>
        </p:nvSpPr>
        <p:spPr>
          <a:xfrm>
            <a:off x="1408957" y="5690311"/>
            <a:ext cx="98782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Figure: Environmental Correlates of Genetic Variation in </a:t>
            </a:r>
            <a:r>
              <a:rPr lang="en-US" sz="1800" b="1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Cx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800" b="1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tarsalis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Across Diverse North American Regions.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Panels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left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right display the relationship between environmental factors and the distribution of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Cx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tarsalis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9C66F-805A-6914-505F-83283CC2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2988" y="1576447"/>
            <a:ext cx="5606226" cy="4204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5FD57-B420-FEEC-7DA2-AA70787CC7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11388" y="1568508"/>
            <a:ext cx="5606226" cy="42046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F69D-40C2-D9B0-0C02-151260E8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0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9267-253D-5D6E-1456-D2A98202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8" y="207554"/>
            <a:ext cx="114795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Candidate SNPs Exhibit Adaptation to Complex Environmental Variables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olorful gri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B76B3C3D-6CF2-2E61-58C7-FBD8774C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3" y="1927023"/>
            <a:ext cx="11327549" cy="3964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151B16-BB71-6E14-C723-4D56CB249775}"/>
              </a:ext>
            </a:extLst>
          </p:cNvPr>
          <p:cNvSpPr txBox="1"/>
          <p:nvPr/>
        </p:nvSpPr>
        <p:spPr>
          <a:xfrm>
            <a:off x="1254459" y="5891667"/>
            <a:ext cx="9184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Figure: Heatmap of Candidate SNPs Associated with Environmental Adaptation, Identified by RDA Axes 1 to 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9EC07-CD85-29A3-2B2D-EC6D5CE2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C8F487-17E9-7244-749D-507C60E290C6}"/>
              </a:ext>
            </a:extLst>
          </p:cNvPr>
          <p:cNvSpPr txBox="1"/>
          <p:nvPr/>
        </p:nvSpPr>
        <p:spPr>
          <a:xfrm>
            <a:off x="841353" y="392510"/>
            <a:ext cx="10744110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One of the top genes is 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</a:rPr>
              <a:t>Period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</a:rPr>
              <a:t>Circadian</a:t>
            </a:r>
            <a:r>
              <a:rPr lang="en-US" sz="4000" kern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</a:rPr>
              <a:t>Protein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</a:rPr>
              <a:t> 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87E551-3CBA-41F4-2526-2BF667689033}"/>
              </a:ext>
            </a:extLst>
          </p:cNvPr>
          <p:cNvGraphicFramePr>
            <a:graphicFrameLocks noGrp="1"/>
          </p:cNvGraphicFramePr>
          <p:nvPr/>
        </p:nvGraphicFramePr>
        <p:xfrm>
          <a:off x="4363939" y="1638681"/>
          <a:ext cx="7051681" cy="51719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0396">
                  <a:extLst>
                    <a:ext uri="{9D8B030D-6E8A-4147-A177-3AD203B41FA5}">
                      <a16:colId xmlns:a16="http://schemas.microsoft.com/office/drawing/2014/main" val="1952153017"/>
                    </a:ext>
                  </a:extLst>
                </a:gridCol>
                <a:gridCol w="959217">
                  <a:extLst>
                    <a:ext uri="{9D8B030D-6E8A-4147-A177-3AD203B41FA5}">
                      <a16:colId xmlns:a16="http://schemas.microsoft.com/office/drawing/2014/main" val="455761819"/>
                    </a:ext>
                  </a:extLst>
                </a:gridCol>
                <a:gridCol w="744754">
                  <a:extLst>
                    <a:ext uri="{9D8B030D-6E8A-4147-A177-3AD203B41FA5}">
                      <a16:colId xmlns:a16="http://schemas.microsoft.com/office/drawing/2014/main" val="3714718709"/>
                    </a:ext>
                  </a:extLst>
                </a:gridCol>
                <a:gridCol w="780168">
                  <a:extLst>
                    <a:ext uri="{9D8B030D-6E8A-4147-A177-3AD203B41FA5}">
                      <a16:colId xmlns:a16="http://schemas.microsoft.com/office/drawing/2014/main" val="3731901602"/>
                    </a:ext>
                  </a:extLst>
                </a:gridCol>
                <a:gridCol w="941112">
                  <a:extLst>
                    <a:ext uri="{9D8B030D-6E8A-4147-A177-3AD203B41FA5}">
                      <a16:colId xmlns:a16="http://schemas.microsoft.com/office/drawing/2014/main" val="793829497"/>
                    </a:ext>
                  </a:extLst>
                </a:gridCol>
                <a:gridCol w="744754">
                  <a:extLst>
                    <a:ext uri="{9D8B030D-6E8A-4147-A177-3AD203B41FA5}">
                      <a16:colId xmlns:a16="http://schemas.microsoft.com/office/drawing/2014/main" val="4057943586"/>
                    </a:ext>
                  </a:extLst>
                </a:gridCol>
                <a:gridCol w="780168">
                  <a:extLst>
                    <a:ext uri="{9D8B030D-6E8A-4147-A177-3AD203B41FA5}">
                      <a16:colId xmlns:a16="http://schemas.microsoft.com/office/drawing/2014/main" val="2852956679"/>
                    </a:ext>
                  </a:extLst>
                </a:gridCol>
                <a:gridCol w="941112">
                  <a:extLst>
                    <a:ext uri="{9D8B030D-6E8A-4147-A177-3AD203B41FA5}">
                      <a16:colId xmlns:a16="http://schemas.microsoft.com/office/drawing/2014/main" val="1883336027"/>
                    </a:ext>
                  </a:extLst>
                </a:gridCol>
              </a:tblGrid>
              <a:tr h="272207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ffectLst/>
                        </a:rPr>
                        <a:t>Adaptive Gene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Total SNPs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Nonsynonymous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Synonymous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535929"/>
                  </a:ext>
                </a:extLst>
              </a:tr>
              <a:tr h="2722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Total 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Tolerated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Deleterious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Total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Tolerated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Deleterious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42940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Ct.00g025080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371945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Ct.00g026900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8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8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359446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Ct.00g030230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947850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Ct.00g032480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874563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Ct.00g049290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25739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Ct.00g051300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137982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Ct.00g062900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3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3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780104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Ct.00g064410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670057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Ct.00g095350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326638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Ct.00g154760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642005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Ct.00g176220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5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5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447340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Ct.00g179740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659459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Ct.00g237940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3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3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425638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Ct.00g238000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3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3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29798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Ct.00g280270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3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3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655540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Ct.00g280280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42076"/>
                  </a:ext>
                </a:extLst>
              </a:tr>
              <a:tr h="272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Ct.00g290200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US" sz="100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7030A0"/>
                          </a:solidFill>
                          <a:effectLst/>
                        </a:rPr>
                        <a:t>0</a:t>
                      </a:r>
                      <a:endParaRPr lang="en-US" sz="100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049" marR="12049" marT="12049" marB="6024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5341"/>
                  </a:ext>
                </a:extLst>
              </a:tr>
            </a:tbl>
          </a:graphicData>
        </a:graphic>
      </p:graphicFrame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3A168891-660D-B1DD-4C80-D4B68CAF6B89}"/>
              </a:ext>
            </a:extLst>
          </p:cNvPr>
          <p:cNvSpPr/>
          <p:nvPr/>
        </p:nvSpPr>
        <p:spPr>
          <a:xfrm>
            <a:off x="885101" y="2824495"/>
            <a:ext cx="1960970" cy="868731"/>
          </a:xfrm>
          <a:prstGeom prst="wedgeRectCallout">
            <a:avLst>
              <a:gd name="adj1" fmla="val 120697"/>
              <a:gd name="adj2" fmla="val 16948"/>
            </a:avLst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1792">
              <a:spcAft>
                <a:spcPts val="600"/>
              </a:spcAft>
            </a:pPr>
            <a:r>
              <a:rPr lang="en-US" altLang="zh-CN" sz="1400" kern="1200" dirty="0">
                <a:solidFill>
                  <a:schemeClr val="tx1"/>
                </a:solidFill>
                <a:latin typeface="Times New Roman" panose="02020603050405020304" pitchFamily="18" charset="0"/>
              </a:rPr>
              <a:t>Period</a:t>
            </a:r>
            <a:r>
              <a:rPr lang="zh-CN" altLang="en-US" sz="1400" kern="12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kern="1200" dirty="0">
                <a:solidFill>
                  <a:schemeClr val="tx1"/>
                </a:solidFill>
                <a:latin typeface="Times New Roman" panose="02020603050405020304" pitchFamily="18" charset="0"/>
              </a:rPr>
              <a:t>Circadian</a:t>
            </a:r>
            <a:r>
              <a:rPr lang="en-US" sz="1400" kern="12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kern="1200" dirty="0">
                <a:solidFill>
                  <a:schemeClr val="tx1"/>
                </a:solidFill>
                <a:latin typeface="Times New Roman" panose="02020603050405020304" pitchFamily="18" charset="0"/>
              </a:rPr>
              <a:t>Protein</a:t>
            </a:r>
            <a:r>
              <a:rPr lang="zh-CN" altLang="en-US" sz="1400" kern="12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kern="1200" dirty="0">
                <a:solidFill>
                  <a:srgbClr val="FF0000"/>
                </a:solidFill>
                <a:latin typeface="Times New Roman" panose="02020603050405020304" pitchFamily="18" charset="0"/>
              </a:rPr>
              <a:t>(circadian</a:t>
            </a:r>
            <a:r>
              <a:rPr lang="zh-CN" altLang="en-US" sz="1400" kern="12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kern="1200" dirty="0">
                <a:solidFill>
                  <a:srgbClr val="FF0000"/>
                </a:solidFill>
                <a:latin typeface="Times New Roman" panose="02020603050405020304" pitchFamily="18" charset="0"/>
              </a:rPr>
              <a:t>rhythms</a:t>
            </a:r>
            <a:r>
              <a:rPr lang="zh-CN" altLang="en-US" sz="1400" kern="12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kern="1200" dirty="0">
                <a:solidFill>
                  <a:srgbClr val="FF0000"/>
                </a:solidFill>
                <a:latin typeface="Times New Roman" panose="02020603050405020304" pitchFamily="18" charset="0"/>
              </a:rPr>
              <a:t>and</a:t>
            </a:r>
            <a:r>
              <a:rPr lang="zh-CN" altLang="en-US" sz="1400" kern="12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kern="1200" dirty="0">
                <a:solidFill>
                  <a:srgbClr val="FF0000"/>
                </a:solidFill>
                <a:latin typeface="Times New Roman" panose="02020603050405020304" pitchFamily="18" charset="0"/>
              </a:rPr>
              <a:t>diapause</a:t>
            </a:r>
            <a:r>
              <a:rPr lang="zh-CN" altLang="en-US" sz="1400" kern="12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kern="1200" dirty="0">
                <a:solidFill>
                  <a:srgbClr val="FF0000"/>
                </a:solidFill>
                <a:latin typeface="Times New Roman" panose="02020603050405020304" pitchFamily="18" charset="0"/>
              </a:rPr>
              <a:t>adaptation)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6AF5719-9D7D-DA78-68B8-AB16C8915A3E}"/>
              </a:ext>
            </a:extLst>
          </p:cNvPr>
          <p:cNvSpPr>
            <a:spLocks/>
          </p:cNvSpPr>
          <p:nvPr/>
        </p:nvSpPr>
        <p:spPr>
          <a:xfrm>
            <a:off x="5854449" y="6626139"/>
            <a:ext cx="1885367" cy="272062"/>
          </a:xfrm>
          <a:prstGeom prst="rect">
            <a:avLst/>
          </a:prstGeom>
        </p:spPr>
        <p:txBody>
          <a:bodyPr/>
          <a:lstStyle/>
          <a:p>
            <a:pPr defTabSz="688818">
              <a:spcAft>
                <a:spcPts val="558"/>
              </a:spcAft>
            </a:pPr>
            <a:r>
              <a:rPr lang="en-US" sz="1507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</a:t>
            </a:r>
            <a:endParaRPr lang="en-US" sz="2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ED7B9-EBBD-E272-3E87-D63769CD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1EA-1BF5-D742-980C-8A53187B71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12121</TotalTime>
  <Words>2539</Words>
  <Application>Microsoft Macintosh PowerPoint</Application>
  <PresentationFormat>Widescreen</PresentationFormat>
  <Paragraphs>566</Paragraphs>
  <Slides>26</Slides>
  <Notes>11</Notes>
  <HiddenSlides>1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.AppleSystemUIFont</vt:lpstr>
      <vt:lpstr>.AppleSystemUIFontMonospaced</vt:lpstr>
      <vt:lpstr>indivisible</vt:lpstr>
      <vt:lpstr>inherit</vt:lpstr>
      <vt:lpstr>Söhne</vt:lpstr>
      <vt:lpstr>Aptos</vt:lpstr>
      <vt:lpstr>Aptos Display</vt:lpstr>
      <vt:lpstr>Aptos Narrow</vt:lpstr>
      <vt:lpstr>Arial</vt:lpstr>
      <vt:lpstr>Times New Roman</vt:lpstr>
      <vt:lpstr>Wingdings</vt:lpstr>
      <vt:lpstr>Office Theme</vt:lpstr>
      <vt:lpstr>Dissertation Committee Meeting</vt:lpstr>
      <vt:lpstr>Today’s Goals</vt:lpstr>
      <vt:lpstr>Project Timeline</vt:lpstr>
      <vt:lpstr>Summary </vt:lpstr>
      <vt:lpstr>Paper List</vt:lpstr>
      <vt:lpstr>Chapter 2: Population Genetics of Cx. tarsalis</vt:lpstr>
      <vt:lpstr>Different Environmental Vectors Drive Sample Divergence in Different Regions</vt:lpstr>
      <vt:lpstr>Candidate SNPs Exhibit Adaptation to Complex Environmental Variables</vt:lpstr>
      <vt:lpstr>PowerPoint Presentation</vt:lpstr>
      <vt:lpstr>Chapter 3: WNV Prediction – Review Previous work </vt:lpstr>
      <vt:lpstr>We tried many models for the national data prediction</vt:lpstr>
      <vt:lpstr>National Model Does Not Work</vt:lpstr>
      <vt:lpstr>National Modeling for Individual States Shows Some States have Better Prediction</vt:lpstr>
      <vt:lpstr>We changed focus to California</vt:lpstr>
      <vt:lpstr>Different Data Sources Have a Lot of Variance</vt:lpstr>
      <vt:lpstr>Correlations between Each Pair of Features</vt:lpstr>
      <vt:lpstr>CDPH Data</vt:lpstr>
      <vt:lpstr>Correlations with Mosquito Abundance</vt:lpstr>
      <vt:lpstr>Mosquitoes Abundance Data Seems Incomplete in Early Years</vt:lpstr>
      <vt:lpstr>Which Years Capture the Best Patterns</vt:lpstr>
      <vt:lpstr>Year 2009 and 2018 Capture the Best Pattern in SVM</vt:lpstr>
      <vt:lpstr>SVM Outperforms the Other Two Models</vt:lpstr>
      <vt:lpstr>SHAP(SHapley Additive exPlanations) Shows the Importance of Individual Features</vt:lpstr>
      <vt:lpstr>Local SHAP Allows to Explore the Underlying Causes of Outliers</vt:lpstr>
      <vt:lpstr>Key points for Chapter 3 Associated Paper</vt:lpstr>
      <vt:lpstr>Key University Deadline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Yunfei Liao</dc:creator>
  <cp:lastModifiedBy>Yunfei Liao</cp:lastModifiedBy>
  <cp:revision>39</cp:revision>
  <dcterms:created xsi:type="dcterms:W3CDTF">2024-12-03T15:43:59Z</dcterms:created>
  <dcterms:modified xsi:type="dcterms:W3CDTF">2024-12-12T16:34:22Z</dcterms:modified>
</cp:coreProperties>
</file>